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1" r:id="rId2"/>
  </p:sldMasterIdLst>
  <p:notesMasterIdLst>
    <p:notesMasterId r:id="rId32"/>
  </p:notesMasterIdLst>
  <p:handoutMasterIdLst>
    <p:handoutMasterId r:id="rId33"/>
  </p:handoutMasterIdLst>
  <p:sldIdLst>
    <p:sldId id="260" r:id="rId3"/>
    <p:sldId id="256" r:id="rId4"/>
    <p:sldId id="257" r:id="rId5"/>
    <p:sldId id="259" r:id="rId6"/>
    <p:sldId id="261" r:id="rId7"/>
    <p:sldId id="266" r:id="rId8"/>
    <p:sldId id="263" r:id="rId9"/>
    <p:sldId id="279" r:id="rId10"/>
    <p:sldId id="280" r:id="rId11"/>
    <p:sldId id="281" r:id="rId12"/>
    <p:sldId id="282" r:id="rId13"/>
    <p:sldId id="283" r:id="rId14"/>
    <p:sldId id="284" r:id="rId15"/>
    <p:sldId id="285" r:id="rId16"/>
    <p:sldId id="287" r:id="rId17"/>
    <p:sldId id="267" r:id="rId18"/>
    <p:sldId id="268" r:id="rId19"/>
    <p:sldId id="269" r:id="rId20"/>
    <p:sldId id="271" r:id="rId21"/>
    <p:sldId id="270" r:id="rId22"/>
    <p:sldId id="274" r:id="rId23"/>
    <p:sldId id="275" r:id="rId24"/>
    <p:sldId id="276" r:id="rId25"/>
    <p:sldId id="277" r:id="rId26"/>
    <p:sldId id="288" r:id="rId27"/>
    <p:sldId id="289" r:id="rId28"/>
    <p:sldId id="291" r:id="rId29"/>
    <p:sldId id="290" r:id="rId30"/>
    <p:sldId id="278" r:id="rId31"/>
  </p:sldIdLst>
  <p:sldSz cx="9144000" cy="6858000" type="screen4x3"/>
  <p:notesSz cx="6858000" cy="9144000"/>
  <p:custDataLst>
    <p:tags r:id="rId34"/>
  </p:custDataLst>
  <p:defaultText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ntitled Section" id="{3936E4DF-081E-454E-B127-601FC843F555}">
          <p14:sldIdLst>
            <p14:sldId id="260"/>
            <p14:sldId id="256"/>
            <p14:sldId id="257"/>
            <p14:sldId id="259"/>
            <p14:sldId id="261"/>
            <p14:sldId id="266"/>
          </p14:sldIdLst>
        </p14:section>
        <p14:section name="Untitled Section" id="{CE3CBCB6-AA70-4F99-8655-CDD81D2C2EAD}">
          <p14:sldIdLst>
            <p14:sldId id="263"/>
            <p14:sldId id="279"/>
            <p14:sldId id="280"/>
            <p14:sldId id="281"/>
            <p14:sldId id="282"/>
            <p14:sldId id="283"/>
            <p14:sldId id="284"/>
            <p14:sldId id="285"/>
            <p14:sldId id="287"/>
            <p14:sldId id="267"/>
            <p14:sldId id="268"/>
            <p14:sldId id="269"/>
            <p14:sldId id="271"/>
            <p14:sldId id="270"/>
            <p14:sldId id="274"/>
            <p14:sldId id="275"/>
            <p14:sldId id="276"/>
            <p14:sldId id="277"/>
            <p14:sldId id="288"/>
            <p14:sldId id="289"/>
            <p14:sldId id="291"/>
            <p14:sldId id="290"/>
            <p14:sldId id="278"/>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3D339"/>
    <a:srgbClr val="EED284"/>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6" d="100"/>
          <a:sy n="66" d="100"/>
        </p:scale>
        <p:origin x="-1506" y="-15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gs" Target="tags/tag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21AD38-BFEC-4879-BAB1-1A399F1879FE}"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09C4DAD2-E9CF-46D3-AEDF-013A5A49A478}">
      <dgm:prSet phldrT="[Text]" custT="1"/>
      <dgm:spPr>
        <a:solidFill>
          <a:schemeClr val="accent2">
            <a:lumMod val="60000"/>
            <a:lumOff val="40000"/>
          </a:schemeClr>
        </a:solidFill>
      </dgm:spPr>
      <dgm:t>
        <a:bodyPr/>
        <a:lstStyle/>
        <a:p>
          <a:pPr algn="r" rtl="1"/>
          <a:r>
            <a:rPr lang="fa-IR" sz="2800" dirty="0" smtClean="0">
              <a:solidFill>
                <a:schemeClr val="tx1"/>
              </a:solidFill>
            </a:rPr>
            <a:t>هدف کلی </a:t>
          </a:r>
          <a:endParaRPr lang="en-US" sz="2800" dirty="0">
            <a:solidFill>
              <a:schemeClr val="tx1"/>
            </a:solidFill>
          </a:endParaRPr>
        </a:p>
      </dgm:t>
    </dgm:pt>
    <dgm:pt modelId="{10308380-83DC-496F-A29B-D31034E5CCC8}" type="parTrans" cxnId="{4DD50CBF-6DC9-450C-8AB4-651E09A437CD}">
      <dgm:prSet/>
      <dgm:spPr/>
      <dgm:t>
        <a:bodyPr/>
        <a:lstStyle/>
        <a:p>
          <a:endParaRPr lang="en-US"/>
        </a:p>
      </dgm:t>
    </dgm:pt>
    <dgm:pt modelId="{B4D47DC4-E65B-473E-BCF1-E7844EA38749}" type="sibTrans" cxnId="{4DD50CBF-6DC9-450C-8AB4-651E09A437CD}">
      <dgm:prSet/>
      <dgm:spPr/>
      <dgm:t>
        <a:bodyPr/>
        <a:lstStyle/>
        <a:p>
          <a:endParaRPr lang="en-US"/>
        </a:p>
      </dgm:t>
    </dgm:pt>
    <dgm:pt modelId="{930F0B2D-09C8-4B5D-917B-167051F09DC7}">
      <dgm:prSet phldrT="[Text]"/>
      <dgm:spPr>
        <a:solidFill>
          <a:srgbClr val="EED284"/>
        </a:solidFill>
      </dgm:spPr>
      <dgm:t>
        <a:bodyPr/>
        <a:lstStyle/>
        <a:p>
          <a:pPr algn="r" rtl="1"/>
          <a:r>
            <a:rPr lang="fa-IR" dirty="0" smtClean="0">
              <a:solidFill>
                <a:schemeClr val="tx1"/>
              </a:solidFill>
            </a:rPr>
            <a:t>هدف کمی در راستای کاهش عوامل خطر و بار بیماری ها</a:t>
          </a:r>
          <a:endParaRPr lang="en-US" dirty="0">
            <a:solidFill>
              <a:schemeClr val="tx1"/>
            </a:solidFill>
          </a:endParaRPr>
        </a:p>
      </dgm:t>
    </dgm:pt>
    <dgm:pt modelId="{D39EF480-5BBE-4E9A-82E6-693D126EA317}" type="parTrans" cxnId="{9490A4FE-B456-4701-95CB-85E97FAA7EFF}">
      <dgm:prSet/>
      <dgm:spPr/>
      <dgm:t>
        <a:bodyPr/>
        <a:lstStyle/>
        <a:p>
          <a:endParaRPr lang="en-US"/>
        </a:p>
      </dgm:t>
    </dgm:pt>
    <dgm:pt modelId="{843BA90F-2D2A-481B-9C4F-77A4C22C32A2}" type="sibTrans" cxnId="{9490A4FE-B456-4701-95CB-85E97FAA7EFF}">
      <dgm:prSet/>
      <dgm:spPr/>
      <dgm:t>
        <a:bodyPr/>
        <a:lstStyle/>
        <a:p>
          <a:endParaRPr lang="en-US"/>
        </a:p>
      </dgm:t>
    </dgm:pt>
    <dgm:pt modelId="{973B0E3D-61C0-46D5-92EC-AFDA185509AA}">
      <dgm:prSet custT="1"/>
      <dgm:spPr/>
      <dgm:t>
        <a:bodyPr/>
        <a:lstStyle/>
        <a:p>
          <a:pPr marL="228600" indent="0" algn="r" defTabSz="1066800" rtl="1">
            <a:lnSpc>
              <a:spcPct val="90000"/>
            </a:lnSpc>
            <a:spcBef>
              <a:spcPct val="0"/>
            </a:spcBef>
            <a:spcAft>
              <a:spcPct val="15000"/>
            </a:spcAft>
            <a:buNone/>
          </a:pPr>
          <a:endParaRPr lang="en-US" sz="2400" dirty="0">
            <a:cs typeface="2  Mitra" panose="00000400000000000000" pitchFamily="2" charset="-78"/>
          </a:endParaRPr>
        </a:p>
      </dgm:t>
    </dgm:pt>
    <dgm:pt modelId="{FEAE1CE3-91A2-4837-B55B-552542367C6C}" type="parTrans" cxnId="{3EDC7C98-4CA9-4B6F-A068-A15F31594CA1}">
      <dgm:prSet/>
      <dgm:spPr/>
      <dgm:t>
        <a:bodyPr/>
        <a:lstStyle/>
        <a:p>
          <a:endParaRPr lang="en-US"/>
        </a:p>
      </dgm:t>
    </dgm:pt>
    <dgm:pt modelId="{EE274624-0D85-4ADC-9FA5-889F018496CA}" type="sibTrans" cxnId="{3EDC7C98-4CA9-4B6F-A068-A15F31594CA1}">
      <dgm:prSet/>
      <dgm:spPr/>
      <dgm:t>
        <a:bodyPr/>
        <a:lstStyle/>
        <a:p>
          <a:endParaRPr lang="en-US"/>
        </a:p>
      </dgm:t>
    </dgm:pt>
    <dgm:pt modelId="{DA96E0B4-D1B4-4DB3-8614-07458FB21565}">
      <dgm:prSet custT="1"/>
      <dgm:spPr/>
      <dgm:t>
        <a:bodyPr/>
        <a:lstStyle/>
        <a:p>
          <a:pPr rtl="1"/>
          <a:r>
            <a:rPr lang="fa-IR" sz="2400" dirty="0" smtClean="0">
              <a:cs typeface="2  Mitra" panose="00000400000000000000" pitchFamily="2" charset="-78"/>
            </a:rPr>
            <a:t>توسعه  مراقبت ها و خدمات نظام سلامت</a:t>
          </a:r>
        </a:p>
      </dgm:t>
    </dgm:pt>
    <dgm:pt modelId="{A9BB2E45-FBD8-4E11-9BF0-E09CD9F1B498}" type="parTrans" cxnId="{706046CD-8128-4582-9980-12FAFD59D6CA}">
      <dgm:prSet/>
      <dgm:spPr/>
      <dgm:t>
        <a:bodyPr/>
        <a:lstStyle/>
        <a:p>
          <a:pPr rtl="1"/>
          <a:endParaRPr lang="fa-IR"/>
        </a:p>
      </dgm:t>
    </dgm:pt>
    <dgm:pt modelId="{F4E2FFC4-A9A8-4506-BE70-CC772A33C20E}" type="sibTrans" cxnId="{706046CD-8128-4582-9980-12FAFD59D6CA}">
      <dgm:prSet/>
      <dgm:spPr/>
      <dgm:t>
        <a:bodyPr/>
        <a:lstStyle/>
        <a:p>
          <a:pPr rtl="1"/>
          <a:endParaRPr lang="fa-IR"/>
        </a:p>
      </dgm:t>
    </dgm:pt>
    <dgm:pt modelId="{CD61855E-97B2-417E-9E93-F3FA61621715}">
      <dgm:prSet custT="1"/>
      <dgm:spPr/>
      <dgm:t>
        <a:bodyPr/>
        <a:lstStyle/>
        <a:p>
          <a:pPr rtl="1"/>
          <a:r>
            <a:rPr lang="fa-IR" sz="2800" dirty="0" smtClean="0">
              <a:cs typeface="2  Mitra" panose="00000400000000000000" pitchFamily="2" charset="-78"/>
            </a:rPr>
            <a:t>شیوه زندگی سالم در دوران سالمندی</a:t>
          </a:r>
          <a:endParaRPr lang="en-US" sz="2800" dirty="0"/>
        </a:p>
      </dgm:t>
    </dgm:pt>
    <dgm:pt modelId="{9BCA16C5-7042-43A0-912C-2DAD43ADA841}" type="sibTrans" cxnId="{047785F3-EAA6-4A94-817D-20D85032BEBA}">
      <dgm:prSet/>
      <dgm:spPr/>
      <dgm:t>
        <a:bodyPr/>
        <a:lstStyle/>
        <a:p>
          <a:endParaRPr lang="en-US"/>
        </a:p>
      </dgm:t>
    </dgm:pt>
    <dgm:pt modelId="{1A5AA273-272B-45CB-B19C-67A0899D631E}" type="parTrans" cxnId="{047785F3-EAA6-4A94-817D-20D85032BEBA}">
      <dgm:prSet/>
      <dgm:spPr/>
      <dgm:t>
        <a:bodyPr/>
        <a:lstStyle/>
        <a:p>
          <a:endParaRPr lang="en-US"/>
        </a:p>
      </dgm:t>
    </dgm:pt>
    <dgm:pt modelId="{1A9B2B55-E27E-4E0E-B2A6-22390783D34A}">
      <dgm:prSet phldrT="[Text]" custT="1"/>
      <dgm:spPr>
        <a:solidFill>
          <a:schemeClr val="accent3">
            <a:lumMod val="60000"/>
            <a:lumOff val="40000"/>
          </a:schemeClr>
        </a:solidFill>
      </dgm:spPr>
      <dgm:t>
        <a:bodyPr/>
        <a:lstStyle/>
        <a:p>
          <a:pPr algn="r" rtl="1"/>
          <a:r>
            <a:rPr lang="fa-IR" sz="2800" dirty="0" smtClean="0">
              <a:solidFill>
                <a:schemeClr val="tx1"/>
              </a:solidFill>
              <a:cs typeface="2  Mitra" panose="00000400000000000000" pitchFamily="2" charset="-78"/>
            </a:rPr>
            <a:t>مداخله و برنامه </a:t>
          </a:r>
          <a:endParaRPr lang="en-US" sz="2800" dirty="0">
            <a:solidFill>
              <a:schemeClr val="tx1"/>
            </a:solidFill>
            <a:cs typeface="2  Mitra" panose="00000400000000000000" pitchFamily="2" charset="-78"/>
          </a:endParaRPr>
        </a:p>
      </dgm:t>
    </dgm:pt>
    <dgm:pt modelId="{4B93C02B-DCA9-491E-9255-10B00725CB3D}" type="sibTrans" cxnId="{4E621E8A-EFC2-46F4-ABB5-2C3B692039B2}">
      <dgm:prSet/>
      <dgm:spPr/>
      <dgm:t>
        <a:bodyPr/>
        <a:lstStyle/>
        <a:p>
          <a:endParaRPr lang="en-US"/>
        </a:p>
      </dgm:t>
    </dgm:pt>
    <dgm:pt modelId="{5B39E453-2FE3-4D46-AA94-0F97BECABC0D}" type="parTrans" cxnId="{4E621E8A-EFC2-46F4-ABB5-2C3B692039B2}">
      <dgm:prSet/>
      <dgm:spPr/>
      <dgm:t>
        <a:bodyPr/>
        <a:lstStyle/>
        <a:p>
          <a:endParaRPr lang="en-US"/>
        </a:p>
      </dgm:t>
    </dgm:pt>
    <dgm:pt modelId="{2270847C-8C4C-42D7-9A1B-99530A0C8B51}">
      <dgm:prSet/>
      <dgm:spPr/>
      <dgm:t>
        <a:bodyPr/>
        <a:lstStyle/>
        <a:p>
          <a:pPr rtl="1"/>
          <a:r>
            <a:rPr lang="fa-IR" smtClean="0"/>
            <a:t>افزایش دسترسی به خدمات سلامت</a:t>
          </a:r>
          <a:endParaRPr lang="fa-IR"/>
        </a:p>
      </dgm:t>
    </dgm:pt>
    <dgm:pt modelId="{0F0AF459-4F79-435E-887D-364234B272EE}" type="parTrans" cxnId="{369E7FED-BFB8-4064-BDF7-E2122AD1AC87}">
      <dgm:prSet/>
      <dgm:spPr/>
    </dgm:pt>
    <dgm:pt modelId="{5B69D30A-0D83-4FA4-8548-ECECECCF7F8C}" type="sibTrans" cxnId="{369E7FED-BFB8-4064-BDF7-E2122AD1AC87}">
      <dgm:prSet/>
      <dgm:spPr/>
    </dgm:pt>
    <dgm:pt modelId="{D153618B-322C-416E-B12E-745772E5E397}" type="pres">
      <dgm:prSet presAssocID="{D221AD38-BFEC-4879-BAB1-1A399F1879FE}" presName="linear" presStyleCnt="0">
        <dgm:presLayoutVars>
          <dgm:dir/>
          <dgm:animLvl val="lvl"/>
          <dgm:resizeHandles val="exact"/>
        </dgm:presLayoutVars>
      </dgm:prSet>
      <dgm:spPr/>
      <dgm:t>
        <a:bodyPr/>
        <a:lstStyle/>
        <a:p>
          <a:endParaRPr lang="en-US"/>
        </a:p>
      </dgm:t>
    </dgm:pt>
    <dgm:pt modelId="{50022678-D4C7-4214-AC4A-9B86E09748E8}" type="pres">
      <dgm:prSet presAssocID="{09C4DAD2-E9CF-46D3-AEDF-013A5A49A478}" presName="parentLin" presStyleCnt="0"/>
      <dgm:spPr/>
    </dgm:pt>
    <dgm:pt modelId="{F7BB2F4E-29D2-49AF-8412-C09EFB2B0301}" type="pres">
      <dgm:prSet presAssocID="{09C4DAD2-E9CF-46D3-AEDF-013A5A49A478}" presName="parentLeftMargin" presStyleLbl="node1" presStyleIdx="0" presStyleCnt="3"/>
      <dgm:spPr/>
      <dgm:t>
        <a:bodyPr/>
        <a:lstStyle/>
        <a:p>
          <a:endParaRPr lang="en-US"/>
        </a:p>
      </dgm:t>
    </dgm:pt>
    <dgm:pt modelId="{3657AA04-EEB9-423E-BDB2-4E7A8FF409B7}" type="pres">
      <dgm:prSet presAssocID="{09C4DAD2-E9CF-46D3-AEDF-013A5A49A478}" presName="parentText" presStyleLbl="node1" presStyleIdx="0" presStyleCnt="3">
        <dgm:presLayoutVars>
          <dgm:chMax val="0"/>
          <dgm:bulletEnabled val="1"/>
        </dgm:presLayoutVars>
      </dgm:prSet>
      <dgm:spPr/>
      <dgm:t>
        <a:bodyPr/>
        <a:lstStyle/>
        <a:p>
          <a:endParaRPr lang="en-US"/>
        </a:p>
      </dgm:t>
    </dgm:pt>
    <dgm:pt modelId="{F50BBC68-566B-4B3F-88C0-450EF40945B4}" type="pres">
      <dgm:prSet presAssocID="{09C4DAD2-E9CF-46D3-AEDF-013A5A49A478}" presName="negativeSpace" presStyleCnt="0"/>
      <dgm:spPr/>
    </dgm:pt>
    <dgm:pt modelId="{BC5EA965-CBAD-4487-BC8F-DB509766140D}" type="pres">
      <dgm:prSet presAssocID="{09C4DAD2-E9CF-46D3-AEDF-013A5A49A478}" presName="childText" presStyleLbl="conFgAcc1" presStyleIdx="0" presStyleCnt="3" custLinFactNeighborX="-997" custLinFactNeighborY="65287">
        <dgm:presLayoutVars>
          <dgm:bulletEnabled val="1"/>
        </dgm:presLayoutVars>
      </dgm:prSet>
      <dgm:spPr/>
      <dgm:t>
        <a:bodyPr/>
        <a:lstStyle/>
        <a:p>
          <a:endParaRPr lang="en-US"/>
        </a:p>
      </dgm:t>
    </dgm:pt>
    <dgm:pt modelId="{CB0AD551-58B6-42C6-A1B5-9A98EB7553A4}" type="pres">
      <dgm:prSet presAssocID="{B4D47DC4-E65B-473E-BCF1-E7844EA38749}" presName="spaceBetweenRectangles" presStyleCnt="0"/>
      <dgm:spPr/>
    </dgm:pt>
    <dgm:pt modelId="{A22AD2F0-9D3C-4A70-9D57-2BEA2B6CF653}" type="pres">
      <dgm:prSet presAssocID="{930F0B2D-09C8-4B5D-917B-167051F09DC7}" presName="parentLin" presStyleCnt="0"/>
      <dgm:spPr/>
    </dgm:pt>
    <dgm:pt modelId="{13BC20AC-2830-468D-B181-B89A556D7F38}" type="pres">
      <dgm:prSet presAssocID="{930F0B2D-09C8-4B5D-917B-167051F09DC7}" presName="parentLeftMargin" presStyleLbl="node1" presStyleIdx="0" presStyleCnt="3"/>
      <dgm:spPr/>
      <dgm:t>
        <a:bodyPr/>
        <a:lstStyle/>
        <a:p>
          <a:endParaRPr lang="en-US"/>
        </a:p>
      </dgm:t>
    </dgm:pt>
    <dgm:pt modelId="{FA583C0C-4174-4E2E-96A8-29EA4C99A502}" type="pres">
      <dgm:prSet presAssocID="{930F0B2D-09C8-4B5D-917B-167051F09DC7}" presName="parentText" presStyleLbl="node1" presStyleIdx="1" presStyleCnt="3">
        <dgm:presLayoutVars>
          <dgm:chMax val="0"/>
          <dgm:bulletEnabled val="1"/>
        </dgm:presLayoutVars>
      </dgm:prSet>
      <dgm:spPr/>
      <dgm:t>
        <a:bodyPr/>
        <a:lstStyle/>
        <a:p>
          <a:endParaRPr lang="en-US"/>
        </a:p>
      </dgm:t>
    </dgm:pt>
    <dgm:pt modelId="{19E7C56D-052A-4CCE-9B23-A6B2AA91AF6A}" type="pres">
      <dgm:prSet presAssocID="{930F0B2D-09C8-4B5D-917B-167051F09DC7}" presName="negativeSpace" presStyleCnt="0"/>
      <dgm:spPr/>
    </dgm:pt>
    <dgm:pt modelId="{7BCCAA94-D759-4E67-8787-43AD0CD71F4B}" type="pres">
      <dgm:prSet presAssocID="{930F0B2D-09C8-4B5D-917B-167051F09DC7}" presName="childText" presStyleLbl="conFgAcc1" presStyleIdx="1" presStyleCnt="3" custLinFactNeighborX="-1993" custLinFactNeighborY="10984">
        <dgm:presLayoutVars>
          <dgm:bulletEnabled val="1"/>
        </dgm:presLayoutVars>
      </dgm:prSet>
      <dgm:spPr/>
      <dgm:t>
        <a:bodyPr/>
        <a:lstStyle/>
        <a:p>
          <a:endParaRPr lang="en-US"/>
        </a:p>
      </dgm:t>
    </dgm:pt>
    <dgm:pt modelId="{5142B909-F5B2-4283-9591-D9EE6B19623B}" type="pres">
      <dgm:prSet presAssocID="{843BA90F-2D2A-481B-9C4F-77A4C22C32A2}" presName="spaceBetweenRectangles" presStyleCnt="0"/>
      <dgm:spPr/>
    </dgm:pt>
    <dgm:pt modelId="{7B8F9B2C-6537-4B3F-82B3-17C7FE112A64}" type="pres">
      <dgm:prSet presAssocID="{1A9B2B55-E27E-4E0E-B2A6-22390783D34A}" presName="parentLin" presStyleCnt="0"/>
      <dgm:spPr/>
    </dgm:pt>
    <dgm:pt modelId="{826259C4-F2D9-4FEC-8149-F9668EAA86F5}" type="pres">
      <dgm:prSet presAssocID="{1A9B2B55-E27E-4E0E-B2A6-22390783D34A}" presName="parentLeftMargin" presStyleLbl="node1" presStyleIdx="1" presStyleCnt="3"/>
      <dgm:spPr/>
      <dgm:t>
        <a:bodyPr/>
        <a:lstStyle/>
        <a:p>
          <a:endParaRPr lang="en-US"/>
        </a:p>
      </dgm:t>
    </dgm:pt>
    <dgm:pt modelId="{04B23251-889F-4C6B-98DD-56056D6F6DDD}" type="pres">
      <dgm:prSet presAssocID="{1A9B2B55-E27E-4E0E-B2A6-22390783D34A}" presName="parentText" presStyleLbl="node1" presStyleIdx="2" presStyleCnt="3">
        <dgm:presLayoutVars>
          <dgm:chMax val="0"/>
          <dgm:bulletEnabled val="1"/>
        </dgm:presLayoutVars>
      </dgm:prSet>
      <dgm:spPr/>
      <dgm:t>
        <a:bodyPr/>
        <a:lstStyle/>
        <a:p>
          <a:endParaRPr lang="en-US"/>
        </a:p>
      </dgm:t>
    </dgm:pt>
    <dgm:pt modelId="{AA671769-7770-4E38-838F-CD88AB480E7D}" type="pres">
      <dgm:prSet presAssocID="{1A9B2B55-E27E-4E0E-B2A6-22390783D34A}" presName="negativeSpace" presStyleCnt="0"/>
      <dgm:spPr/>
    </dgm:pt>
    <dgm:pt modelId="{FDEC2CA9-21D9-49A7-B5AF-E9D856DFAD6F}" type="pres">
      <dgm:prSet presAssocID="{1A9B2B55-E27E-4E0E-B2A6-22390783D34A}" presName="childText" presStyleLbl="conFgAcc1" presStyleIdx="2" presStyleCnt="3">
        <dgm:presLayoutVars>
          <dgm:bulletEnabled val="1"/>
        </dgm:presLayoutVars>
      </dgm:prSet>
      <dgm:spPr/>
      <dgm:t>
        <a:bodyPr/>
        <a:lstStyle/>
        <a:p>
          <a:endParaRPr lang="en-US"/>
        </a:p>
      </dgm:t>
    </dgm:pt>
  </dgm:ptLst>
  <dgm:cxnLst>
    <dgm:cxn modelId="{134203C3-82B3-4297-BC8C-262E2A347927}" type="presOf" srcId="{2270847C-8C4C-42D7-9A1B-99530A0C8B51}" destId="{7BCCAA94-D759-4E67-8787-43AD0CD71F4B}" srcOrd="0" destOrd="0" presId="urn:microsoft.com/office/officeart/2005/8/layout/list1"/>
    <dgm:cxn modelId="{585B7999-6764-419A-B33A-14E337BF16C3}" type="presOf" srcId="{DA96E0B4-D1B4-4DB3-8614-07458FB21565}" destId="{BC5EA965-CBAD-4487-BC8F-DB509766140D}" srcOrd="0" destOrd="1" presId="urn:microsoft.com/office/officeart/2005/8/layout/list1"/>
    <dgm:cxn modelId="{91D76219-B2D4-417B-83A8-BC1CEF9DE200}" type="presOf" srcId="{1A9B2B55-E27E-4E0E-B2A6-22390783D34A}" destId="{04B23251-889F-4C6B-98DD-56056D6F6DDD}" srcOrd="1" destOrd="0" presId="urn:microsoft.com/office/officeart/2005/8/layout/list1"/>
    <dgm:cxn modelId="{9490A4FE-B456-4701-95CB-85E97FAA7EFF}" srcId="{D221AD38-BFEC-4879-BAB1-1A399F1879FE}" destId="{930F0B2D-09C8-4B5D-917B-167051F09DC7}" srcOrd="1" destOrd="0" parTransId="{D39EF480-5BBE-4E9A-82E6-693D126EA317}" sibTransId="{843BA90F-2D2A-481B-9C4F-77A4C22C32A2}"/>
    <dgm:cxn modelId="{BB00CC3D-DB44-4315-9A96-0CBE137EC74D}" type="presOf" srcId="{09C4DAD2-E9CF-46D3-AEDF-013A5A49A478}" destId="{F7BB2F4E-29D2-49AF-8412-C09EFB2B0301}" srcOrd="0" destOrd="0" presId="urn:microsoft.com/office/officeart/2005/8/layout/list1"/>
    <dgm:cxn modelId="{029FB633-EB96-4EC7-91CB-25B329F5A30D}" type="presOf" srcId="{09C4DAD2-E9CF-46D3-AEDF-013A5A49A478}" destId="{3657AA04-EEB9-423E-BDB2-4E7A8FF409B7}" srcOrd="1" destOrd="0" presId="urn:microsoft.com/office/officeart/2005/8/layout/list1"/>
    <dgm:cxn modelId="{B5080A70-B946-40A2-9F57-8A935D4B04F2}" type="presOf" srcId="{930F0B2D-09C8-4B5D-917B-167051F09DC7}" destId="{13BC20AC-2830-468D-B181-B89A556D7F38}" srcOrd="0" destOrd="0" presId="urn:microsoft.com/office/officeart/2005/8/layout/list1"/>
    <dgm:cxn modelId="{369E7FED-BFB8-4064-BDF7-E2122AD1AC87}" srcId="{930F0B2D-09C8-4B5D-917B-167051F09DC7}" destId="{2270847C-8C4C-42D7-9A1B-99530A0C8B51}" srcOrd="0" destOrd="0" parTransId="{0F0AF459-4F79-435E-887D-364234B272EE}" sibTransId="{5B69D30A-0D83-4FA4-8548-ECECECCF7F8C}"/>
    <dgm:cxn modelId="{8C0EEC04-EE25-4842-833F-F6A5896C36AD}" type="presOf" srcId="{D221AD38-BFEC-4879-BAB1-1A399F1879FE}" destId="{D153618B-322C-416E-B12E-745772E5E397}" srcOrd="0" destOrd="0" presId="urn:microsoft.com/office/officeart/2005/8/layout/list1"/>
    <dgm:cxn modelId="{3DE613B5-B6D3-461B-ADFE-CC3AD20EB187}" type="presOf" srcId="{973B0E3D-61C0-46D5-92EC-AFDA185509AA}" destId="{BC5EA965-CBAD-4487-BC8F-DB509766140D}" srcOrd="0" destOrd="0" presId="urn:microsoft.com/office/officeart/2005/8/layout/list1"/>
    <dgm:cxn modelId="{4DD50CBF-6DC9-450C-8AB4-651E09A437CD}" srcId="{D221AD38-BFEC-4879-BAB1-1A399F1879FE}" destId="{09C4DAD2-E9CF-46D3-AEDF-013A5A49A478}" srcOrd="0" destOrd="0" parTransId="{10308380-83DC-496F-A29B-D31034E5CCC8}" sibTransId="{B4D47DC4-E65B-473E-BCF1-E7844EA38749}"/>
    <dgm:cxn modelId="{4E621E8A-EFC2-46F4-ABB5-2C3B692039B2}" srcId="{D221AD38-BFEC-4879-BAB1-1A399F1879FE}" destId="{1A9B2B55-E27E-4E0E-B2A6-22390783D34A}" srcOrd="2" destOrd="0" parTransId="{5B39E453-2FE3-4D46-AA94-0F97BECABC0D}" sibTransId="{4B93C02B-DCA9-491E-9255-10B00725CB3D}"/>
    <dgm:cxn modelId="{706046CD-8128-4582-9980-12FAFD59D6CA}" srcId="{09C4DAD2-E9CF-46D3-AEDF-013A5A49A478}" destId="{DA96E0B4-D1B4-4DB3-8614-07458FB21565}" srcOrd="1" destOrd="0" parTransId="{A9BB2E45-FBD8-4E11-9BF0-E09CD9F1B498}" sibTransId="{F4E2FFC4-A9A8-4506-BE70-CC772A33C20E}"/>
    <dgm:cxn modelId="{3EDC7C98-4CA9-4B6F-A068-A15F31594CA1}" srcId="{09C4DAD2-E9CF-46D3-AEDF-013A5A49A478}" destId="{973B0E3D-61C0-46D5-92EC-AFDA185509AA}" srcOrd="0" destOrd="0" parTransId="{FEAE1CE3-91A2-4837-B55B-552542367C6C}" sibTransId="{EE274624-0D85-4ADC-9FA5-889F018496CA}"/>
    <dgm:cxn modelId="{C6BD1986-1959-42AD-BD52-32826AF4D1E7}" type="presOf" srcId="{930F0B2D-09C8-4B5D-917B-167051F09DC7}" destId="{FA583C0C-4174-4E2E-96A8-29EA4C99A502}" srcOrd="1" destOrd="0" presId="urn:microsoft.com/office/officeart/2005/8/layout/list1"/>
    <dgm:cxn modelId="{B5D2F4E1-98B4-49D4-A31C-9AF094021BD6}" type="presOf" srcId="{CD61855E-97B2-417E-9E93-F3FA61621715}" destId="{FDEC2CA9-21D9-49A7-B5AF-E9D856DFAD6F}" srcOrd="0" destOrd="0" presId="urn:microsoft.com/office/officeart/2005/8/layout/list1"/>
    <dgm:cxn modelId="{C345B251-C17B-4119-88C1-088066168E65}" type="presOf" srcId="{1A9B2B55-E27E-4E0E-B2A6-22390783D34A}" destId="{826259C4-F2D9-4FEC-8149-F9668EAA86F5}" srcOrd="0" destOrd="0" presId="urn:microsoft.com/office/officeart/2005/8/layout/list1"/>
    <dgm:cxn modelId="{047785F3-EAA6-4A94-817D-20D85032BEBA}" srcId="{1A9B2B55-E27E-4E0E-B2A6-22390783D34A}" destId="{CD61855E-97B2-417E-9E93-F3FA61621715}" srcOrd="0" destOrd="0" parTransId="{1A5AA273-272B-45CB-B19C-67A0899D631E}" sibTransId="{9BCA16C5-7042-43A0-912C-2DAD43ADA841}"/>
    <dgm:cxn modelId="{8672514D-66BC-4688-8C2C-F0C2CDF3CA0F}" type="presParOf" srcId="{D153618B-322C-416E-B12E-745772E5E397}" destId="{50022678-D4C7-4214-AC4A-9B86E09748E8}" srcOrd="0" destOrd="0" presId="urn:microsoft.com/office/officeart/2005/8/layout/list1"/>
    <dgm:cxn modelId="{AF46E9B1-2971-4D6C-AE18-5F01D21819E7}" type="presParOf" srcId="{50022678-D4C7-4214-AC4A-9B86E09748E8}" destId="{F7BB2F4E-29D2-49AF-8412-C09EFB2B0301}" srcOrd="0" destOrd="0" presId="urn:microsoft.com/office/officeart/2005/8/layout/list1"/>
    <dgm:cxn modelId="{294A8BB4-A23E-44E4-9225-76312C1B3FDB}" type="presParOf" srcId="{50022678-D4C7-4214-AC4A-9B86E09748E8}" destId="{3657AA04-EEB9-423E-BDB2-4E7A8FF409B7}" srcOrd="1" destOrd="0" presId="urn:microsoft.com/office/officeart/2005/8/layout/list1"/>
    <dgm:cxn modelId="{49560ADA-7AD4-4131-9DB2-91F99C52DE4A}" type="presParOf" srcId="{D153618B-322C-416E-B12E-745772E5E397}" destId="{F50BBC68-566B-4B3F-88C0-450EF40945B4}" srcOrd="1" destOrd="0" presId="urn:microsoft.com/office/officeart/2005/8/layout/list1"/>
    <dgm:cxn modelId="{9196CE1A-660D-4AE8-B762-CB626136CA0B}" type="presParOf" srcId="{D153618B-322C-416E-B12E-745772E5E397}" destId="{BC5EA965-CBAD-4487-BC8F-DB509766140D}" srcOrd="2" destOrd="0" presId="urn:microsoft.com/office/officeart/2005/8/layout/list1"/>
    <dgm:cxn modelId="{18E506DC-2756-4414-A566-74C6C6EDD80F}" type="presParOf" srcId="{D153618B-322C-416E-B12E-745772E5E397}" destId="{CB0AD551-58B6-42C6-A1B5-9A98EB7553A4}" srcOrd="3" destOrd="0" presId="urn:microsoft.com/office/officeart/2005/8/layout/list1"/>
    <dgm:cxn modelId="{C809A96F-D38D-4584-A78A-66FD9DE70636}" type="presParOf" srcId="{D153618B-322C-416E-B12E-745772E5E397}" destId="{A22AD2F0-9D3C-4A70-9D57-2BEA2B6CF653}" srcOrd="4" destOrd="0" presId="urn:microsoft.com/office/officeart/2005/8/layout/list1"/>
    <dgm:cxn modelId="{88F306D1-9C88-4937-AB84-48E1BE9A1ABA}" type="presParOf" srcId="{A22AD2F0-9D3C-4A70-9D57-2BEA2B6CF653}" destId="{13BC20AC-2830-468D-B181-B89A556D7F38}" srcOrd="0" destOrd="0" presId="urn:microsoft.com/office/officeart/2005/8/layout/list1"/>
    <dgm:cxn modelId="{B1E36D2F-1A6E-4AAC-A126-278D38C140B1}" type="presParOf" srcId="{A22AD2F0-9D3C-4A70-9D57-2BEA2B6CF653}" destId="{FA583C0C-4174-4E2E-96A8-29EA4C99A502}" srcOrd="1" destOrd="0" presId="urn:microsoft.com/office/officeart/2005/8/layout/list1"/>
    <dgm:cxn modelId="{9FF82C28-72FA-4711-A9DB-B5A1B0FEA89A}" type="presParOf" srcId="{D153618B-322C-416E-B12E-745772E5E397}" destId="{19E7C56D-052A-4CCE-9B23-A6B2AA91AF6A}" srcOrd="5" destOrd="0" presId="urn:microsoft.com/office/officeart/2005/8/layout/list1"/>
    <dgm:cxn modelId="{E2BF485E-591F-42C8-8ADD-78E4D28B6B7A}" type="presParOf" srcId="{D153618B-322C-416E-B12E-745772E5E397}" destId="{7BCCAA94-D759-4E67-8787-43AD0CD71F4B}" srcOrd="6" destOrd="0" presId="urn:microsoft.com/office/officeart/2005/8/layout/list1"/>
    <dgm:cxn modelId="{D65F1354-F127-4D80-89B4-DA97EFF3FC68}" type="presParOf" srcId="{D153618B-322C-416E-B12E-745772E5E397}" destId="{5142B909-F5B2-4283-9591-D9EE6B19623B}" srcOrd="7" destOrd="0" presId="urn:microsoft.com/office/officeart/2005/8/layout/list1"/>
    <dgm:cxn modelId="{6C7A6070-7072-49B7-9C5A-7349C046B138}" type="presParOf" srcId="{D153618B-322C-416E-B12E-745772E5E397}" destId="{7B8F9B2C-6537-4B3F-82B3-17C7FE112A64}" srcOrd="8" destOrd="0" presId="urn:microsoft.com/office/officeart/2005/8/layout/list1"/>
    <dgm:cxn modelId="{83E6A192-3316-421F-8E90-8E620C20CD32}" type="presParOf" srcId="{7B8F9B2C-6537-4B3F-82B3-17C7FE112A64}" destId="{826259C4-F2D9-4FEC-8149-F9668EAA86F5}" srcOrd="0" destOrd="0" presId="urn:microsoft.com/office/officeart/2005/8/layout/list1"/>
    <dgm:cxn modelId="{7F7AA633-CC7A-4A01-B8CD-BCD6FC422D74}" type="presParOf" srcId="{7B8F9B2C-6537-4B3F-82B3-17C7FE112A64}" destId="{04B23251-889F-4C6B-98DD-56056D6F6DDD}" srcOrd="1" destOrd="0" presId="urn:microsoft.com/office/officeart/2005/8/layout/list1"/>
    <dgm:cxn modelId="{EC9B34A5-2FFF-4FC4-97E0-9A027AEB17AF}" type="presParOf" srcId="{D153618B-322C-416E-B12E-745772E5E397}" destId="{AA671769-7770-4E38-838F-CD88AB480E7D}" srcOrd="9" destOrd="0" presId="urn:microsoft.com/office/officeart/2005/8/layout/list1"/>
    <dgm:cxn modelId="{7D594CB1-0180-46C3-85C1-B88E0982A9D6}" type="presParOf" srcId="{D153618B-322C-416E-B12E-745772E5E397}" destId="{FDEC2CA9-21D9-49A7-B5AF-E9D856DFAD6F}"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221AD38-BFEC-4879-BAB1-1A399F1879FE}"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lang="en-US"/>
        </a:p>
      </dgm:t>
    </dgm:pt>
    <dgm:pt modelId="{09C4DAD2-E9CF-46D3-AEDF-013A5A49A478}">
      <dgm:prSet phldrT="[Text]" custT="1"/>
      <dgm:spPr>
        <a:solidFill>
          <a:schemeClr val="accent2">
            <a:lumMod val="60000"/>
            <a:lumOff val="40000"/>
          </a:schemeClr>
        </a:solidFill>
      </dgm:spPr>
      <dgm:t>
        <a:bodyPr/>
        <a:lstStyle/>
        <a:p>
          <a:pPr algn="r" rtl="1"/>
          <a:r>
            <a:rPr lang="fa-IR" sz="2800" dirty="0" smtClean="0">
              <a:solidFill>
                <a:schemeClr val="tx1"/>
              </a:solidFill>
            </a:rPr>
            <a:t>هدف کلی </a:t>
          </a:r>
          <a:endParaRPr lang="en-US" sz="2800" dirty="0">
            <a:solidFill>
              <a:schemeClr val="tx1"/>
            </a:solidFill>
          </a:endParaRPr>
        </a:p>
      </dgm:t>
    </dgm:pt>
    <dgm:pt modelId="{10308380-83DC-496F-A29B-D31034E5CCC8}" type="parTrans" cxnId="{4DD50CBF-6DC9-450C-8AB4-651E09A437CD}">
      <dgm:prSet/>
      <dgm:spPr/>
      <dgm:t>
        <a:bodyPr/>
        <a:lstStyle/>
        <a:p>
          <a:endParaRPr lang="en-US"/>
        </a:p>
      </dgm:t>
    </dgm:pt>
    <dgm:pt modelId="{B4D47DC4-E65B-473E-BCF1-E7844EA38749}" type="sibTrans" cxnId="{4DD50CBF-6DC9-450C-8AB4-651E09A437CD}">
      <dgm:prSet/>
      <dgm:spPr/>
      <dgm:t>
        <a:bodyPr/>
        <a:lstStyle/>
        <a:p>
          <a:endParaRPr lang="en-US"/>
        </a:p>
      </dgm:t>
    </dgm:pt>
    <dgm:pt modelId="{930F0B2D-09C8-4B5D-917B-167051F09DC7}">
      <dgm:prSet phldrT="[Text]" custT="1"/>
      <dgm:spPr>
        <a:solidFill>
          <a:srgbClr val="EED284"/>
        </a:solidFill>
      </dgm:spPr>
      <dgm:t>
        <a:bodyPr/>
        <a:lstStyle/>
        <a:p>
          <a:pPr algn="r" rtl="1"/>
          <a:r>
            <a:rPr lang="fa-IR" sz="2400" dirty="0" smtClean="0">
              <a:solidFill>
                <a:schemeClr val="tx1"/>
              </a:solidFill>
              <a:cs typeface="2  Mitra" panose="00000400000000000000" pitchFamily="2" charset="-78"/>
            </a:rPr>
            <a:t>هدف کمی در راستای ارتقای سلامت همه جانبه در ابعاد جسمی- روانی واجتماعی:</a:t>
          </a:r>
          <a:endParaRPr lang="en-US" sz="2400" dirty="0">
            <a:solidFill>
              <a:schemeClr val="tx1"/>
            </a:solidFill>
          </a:endParaRPr>
        </a:p>
      </dgm:t>
    </dgm:pt>
    <dgm:pt modelId="{D39EF480-5BBE-4E9A-82E6-693D126EA317}" type="parTrans" cxnId="{9490A4FE-B456-4701-95CB-85E97FAA7EFF}">
      <dgm:prSet/>
      <dgm:spPr/>
      <dgm:t>
        <a:bodyPr/>
        <a:lstStyle/>
        <a:p>
          <a:endParaRPr lang="en-US"/>
        </a:p>
      </dgm:t>
    </dgm:pt>
    <dgm:pt modelId="{843BA90F-2D2A-481B-9C4F-77A4C22C32A2}" type="sibTrans" cxnId="{9490A4FE-B456-4701-95CB-85E97FAA7EFF}">
      <dgm:prSet/>
      <dgm:spPr/>
      <dgm:t>
        <a:bodyPr/>
        <a:lstStyle/>
        <a:p>
          <a:endParaRPr lang="en-US"/>
        </a:p>
      </dgm:t>
    </dgm:pt>
    <dgm:pt modelId="{1A9B2B55-E27E-4E0E-B2A6-22390783D34A}">
      <dgm:prSet phldrT="[Text]" custT="1"/>
      <dgm:spPr>
        <a:solidFill>
          <a:schemeClr val="accent3">
            <a:lumMod val="60000"/>
            <a:lumOff val="40000"/>
          </a:schemeClr>
        </a:solidFill>
      </dgm:spPr>
      <dgm:t>
        <a:bodyPr/>
        <a:lstStyle/>
        <a:p>
          <a:pPr algn="r" rtl="1"/>
          <a:r>
            <a:rPr lang="fa-IR" sz="2800" dirty="0" smtClean="0">
              <a:solidFill>
                <a:schemeClr val="tx1"/>
              </a:solidFill>
              <a:cs typeface="2  Mitra" panose="00000400000000000000" pitchFamily="2" charset="-78"/>
            </a:rPr>
            <a:t>مداخله و برنامه </a:t>
          </a:r>
          <a:endParaRPr lang="en-US" sz="2800" dirty="0">
            <a:solidFill>
              <a:schemeClr val="tx1"/>
            </a:solidFill>
            <a:cs typeface="2  Mitra" panose="00000400000000000000" pitchFamily="2" charset="-78"/>
          </a:endParaRPr>
        </a:p>
      </dgm:t>
    </dgm:pt>
    <dgm:pt modelId="{5B39E453-2FE3-4D46-AA94-0F97BECABC0D}" type="parTrans" cxnId="{4E621E8A-EFC2-46F4-ABB5-2C3B692039B2}">
      <dgm:prSet/>
      <dgm:spPr/>
      <dgm:t>
        <a:bodyPr/>
        <a:lstStyle/>
        <a:p>
          <a:endParaRPr lang="en-US"/>
        </a:p>
      </dgm:t>
    </dgm:pt>
    <dgm:pt modelId="{4B93C02B-DCA9-491E-9255-10B00725CB3D}" type="sibTrans" cxnId="{4E621E8A-EFC2-46F4-ABB5-2C3B692039B2}">
      <dgm:prSet/>
      <dgm:spPr/>
      <dgm:t>
        <a:bodyPr/>
        <a:lstStyle/>
        <a:p>
          <a:endParaRPr lang="en-US"/>
        </a:p>
      </dgm:t>
    </dgm:pt>
    <dgm:pt modelId="{973B0E3D-61C0-46D5-92EC-AFDA185509AA}">
      <dgm:prSet custT="1"/>
      <dgm:spPr/>
      <dgm:t>
        <a:bodyPr/>
        <a:lstStyle/>
        <a:p>
          <a:pPr algn="r" rtl="1"/>
          <a:r>
            <a:rPr lang="fa-IR" sz="2400" dirty="0" smtClean="0">
              <a:cs typeface="2  Mitra" panose="00000400000000000000" pitchFamily="2" charset="-78"/>
            </a:rPr>
            <a:t>ارتقای سلامت همه جانبه در ابعاد جسمی- روانی واجتماعی</a:t>
          </a:r>
          <a:endParaRPr lang="en-US" sz="2400" dirty="0">
            <a:cs typeface="2  Mitra" panose="00000400000000000000" pitchFamily="2" charset="-78"/>
          </a:endParaRPr>
        </a:p>
      </dgm:t>
    </dgm:pt>
    <dgm:pt modelId="{FEAE1CE3-91A2-4837-B55B-552542367C6C}" type="parTrans" cxnId="{3EDC7C98-4CA9-4B6F-A068-A15F31594CA1}">
      <dgm:prSet/>
      <dgm:spPr/>
      <dgm:t>
        <a:bodyPr/>
        <a:lstStyle/>
        <a:p>
          <a:endParaRPr lang="en-US"/>
        </a:p>
      </dgm:t>
    </dgm:pt>
    <dgm:pt modelId="{EE274624-0D85-4ADC-9FA5-889F018496CA}" type="sibTrans" cxnId="{3EDC7C98-4CA9-4B6F-A068-A15F31594CA1}">
      <dgm:prSet/>
      <dgm:spPr/>
      <dgm:t>
        <a:bodyPr/>
        <a:lstStyle/>
        <a:p>
          <a:endParaRPr lang="en-US"/>
        </a:p>
      </dgm:t>
    </dgm:pt>
    <dgm:pt modelId="{C9FD552A-EF2C-4CE6-A366-25FF4122DA99}">
      <dgm:prSet custT="1"/>
      <dgm:spPr/>
      <dgm:t>
        <a:bodyPr/>
        <a:lstStyle/>
        <a:p>
          <a:pPr algn="just" rtl="1"/>
          <a:r>
            <a:rPr lang="fa-IR" sz="2400" dirty="0" smtClean="0">
              <a:cs typeface="2  Mitra" panose="00000400000000000000" pitchFamily="2" charset="-78"/>
            </a:rPr>
            <a:t>افزایش کمی و کیفی پوشش مراقبت گروه های سنی ( دانشگاه با پوشش زیر 25 به 45 –دانشگاه با پوشش 25 تا 45 به 65 –دانشگاه با پوشش 45 تا 69 به 85)</a:t>
          </a:r>
          <a:endParaRPr lang="en-US" sz="2400" dirty="0">
            <a:cs typeface="2  Mitra" panose="00000400000000000000" pitchFamily="2" charset="-78"/>
          </a:endParaRPr>
        </a:p>
      </dgm:t>
    </dgm:pt>
    <dgm:pt modelId="{1FCC2FFD-72DF-4BED-BFBE-4D51A4ECEBF8}" type="parTrans" cxnId="{0E5BD2B0-BE4D-407C-9C34-AADBE634AE74}">
      <dgm:prSet/>
      <dgm:spPr/>
      <dgm:t>
        <a:bodyPr/>
        <a:lstStyle/>
        <a:p>
          <a:endParaRPr lang="en-US"/>
        </a:p>
      </dgm:t>
    </dgm:pt>
    <dgm:pt modelId="{54002CC0-C4DA-41AE-8B54-A373F9BED958}" type="sibTrans" cxnId="{0E5BD2B0-BE4D-407C-9C34-AADBE634AE74}">
      <dgm:prSet/>
      <dgm:spPr/>
      <dgm:t>
        <a:bodyPr/>
        <a:lstStyle/>
        <a:p>
          <a:endParaRPr lang="en-US"/>
        </a:p>
      </dgm:t>
    </dgm:pt>
    <dgm:pt modelId="{CD61855E-97B2-417E-9E93-F3FA61621715}">
      <dgm:prSet custT="1"/>
      <dgm:spPr/>
      <dgm:t>
        <a:bodyPr/>
        <a:lstStyle/>
        <a:p>
          <a:pPr rtl="1"/>
          <a:r>
            <a:rPr lang="fa-IR" sz="2400" dirty="0" smtClean="0">
              <a:cs typeface="2  Mitra" panose="00000400000000000000" pitchFamily="2" charset="-78"/>
            </a:rPr>
            <a:t>مراقبت های ادغام یافته سلامت سالمندان</a:t>
          </a:r>
          <a:endParaRPr lang="en-US" sz="2400" dirty="0"/>
        </a:p>
      </dgm:t>
    </dgm:pt>
    <dgm:pt modelId="{1A5AA273-272B-45CB-B19C-67A0899D631E}" type="parTrans" cxnId="{047785F3-EAA6-4A94-817D-20D85032BEBA}">
      <dgm:prSet/>
      <dgm:spPr/>
      <dgm:t>
        <a:bodyPr/>
        <a:lstStyle/>
        <a:p>
          <a:endParaRPr lang="en-US"/>
        </a:p>
      </dgm:t>
    </dgm:pt>
    <dgm:pt modelId="{9BCA16C5-7042-43A0-912C-2DAD43ADA841}" type="sibTrans" cxnId="{047785F3-EAA6-4A94-817D-20D85032BEBA}">
      <dgm:prSet/>
      <dgm:spPr/>
      <dgm:t>
        <a:bodyPr/>
        <a:lstStyle/>
        <a:p>
          <a:endParaRPr lang="en-US"/>
        </a:p>
      </dgm:t>
    </dgm:pt>
    <dgm:pt modelId="{D153618B-322C-416E-B12E-745772E5E397}" type="pres">
      <dgm:prSet presAssocID="{D221AD38-BFEC-4879-BAB1-1A399F1879FE}" presName="linear" presStyleCnt="0">
        <dgm:presLayoutVars>
          <dgm:dir/>
          <dgm:animLvl val="lvl"/>
          <dgm:resizeHandles val="exact"/>
        </dgm:presLayoutVars>
      </dgm:prSet>
      <dgm:spPr/>
      <dgm:t>
        <a:bodyPr/>
        <a:lstStyle/>
        <a:p>
          <a:endParaRPr lang="en-US"/>
        </a:p>
      </dgm:t>
    </dgm:pt>
    <dgm:pt modelId="{50022678-D4C7-4214-AC4A-9B86E09748E8}" type="pres">
      <dgm:prSet presAssocID="{09C4DAD2-E9CF-46D3-AEDF-013A5A49A478}" presName="parentLin" presStyleCnt="0"/>
      <dgm:spPr/>
    </dgm:pt>
    <dgm:pt modelId="{F7BB2F4E-29D2-49AF-8412-C09EFB2B0301}" type="pres">
      <dgm:prSet presAssocID="{09C4DAD2-E9CF-46D3-AEDF-013A5A49A478}" presName="parentLeftMargin" presStyleLbl="node1" presStyleIdx="0" presStyleCnt="3"/>
      <dgm:spPr/>
      <dgm:t>
        <a:bodyPr/>
        <a:lstStyle/>
        <a:p>
          <a:endParaRPr lang="en-US"/>
        </a:p>
      </dgm:t>
    </dgm:pt>
    <dgm:pt modelId="{3657AA04-EEB9-423E-BDB2-4E7A8FF409B7}" type="pres">
      <dgm:prSet presAssocID="{09C4DAD2-E9CF-46D3-AEDF-013A5A49A478}" presName="parentText" presStyleLbl="node1" presStyleIdx="0" presStyleCnt="3" custScaleX="111391" custScaleY="220504">
        <dgm:presLayoutVars>
          <dgm:chMax val="0"/>
          <dgm:bulletEnabled val="1"/>
        </dgm:presLayoutVars>
      </dgm:prSet>
      <dgm:spPr/>
      <dgm:t>
        <a:bodyPr/>
        <a:lstStyle/>
        <a:p>
          <a:endParaRPr lang="en-US"/>
        </a:p>
      </dgm:t>
    </dgm:pt>
    <dgm:pt modelId="{F50BBC68-566B-4B3F-88C0-450EF40945B4}" type="pres">
      <dgm:prSet presAssocID="{09C4DAD2-E9CF-46D3-AEDF-013A5A49A478}" presName="negativeSpace" presStyleCnt="0"/>
      <dgm:spPr/>
    </dgm:pt>
    <dgm:pt modelId="{BC5EA965-CBAD-4487-BC8F-DB509766140D}" type="pres">
      <dgm:prSet presAssocID="{09C4DAD2-E9CF-46D3-AEDF-013A5A49A478}" presName="childText" presStyleLbl="conFgAcc1" presStyleIdx="0" presStyleCnt="3">
        <dgm:presLayoutVars>
          <dgm:bulletEnabled val="1"/>
        </dgm:presLayoutVars>
      </dgm:prSet>
      <dgm:spPr/>
      <dgm:t>
        <a:bodyPr/>
        <a:lstStyle/>
        <a:p>
          <a:endParaRPr lang="en-US"/>
        </a:p>
      </dgm:t>
    </dgm:pt>
    <dgm:pt modelId="{CB0AD551-58B6-42C6-A1B5-9A98EB7553A4}" type="pres">
      <dgm:prSet presAssocID="{B4D47DC4-E65B-473E-BCF1-E7844EA38749}" presName="spaceBetweenRectangles" presStyleCnt="0"/>
      <dgm:spPr/>
    </dgm:pt>
    <dgm:pt modelId="{A22AD2F0-9D3C-4A70-9D57-2BEA2B6CF653}" type="pres">
      <dgm:prSet presAssocID="{930F0B2D-09C8-4B5D-917B-167051F09DC7}" presName="parentLin" presStyleCnt="0"/>
      <dgm:spPr/>
    </dgm:pt>
    <dgm:pt modelId="{13BC20AC-2830-468D-B181-B89A556D7F38}" type="pres">
      <dgm:prSet presAssocID="{930F0B2D-09C8-4B5D-917B-167051F09DC7}" presName="parentLeftMargin" presStyleLbl="node1" presStyleIdx="0" presStyleCnt="3"/>
      <dgm:spPr/>
      <dgm:t>
        <a:bodyPr/>
        <a:lstStyle/>
        <a:p>
          <a:endParaRPr lang="en-US"/>
        </a:p>
      </dgm:t>
    </dgm:pt>
    <dgm:pt modelId="{FA583C0C-4174-4E2E-96A8-29EA4C99A502}" type="pres">
      <dgm:prSet presAssocID="{930F0B2D-09C8-4B5D-917B-167051F09DC7}" presName="parentText" presStyleLbl="node1" presStyleIdx="1" presStyleCnt="3" custScaleX="111391" custScaleY="253196">
        <dgm:presLayoutVars>
          <dgm:chMax val="0"/>
          <dgm:bulletEnabled val="1"/>
        </dgm:presLayoutVars>
      </dgm:prSet>
      <dgm:spPr/>
      <dgm:t>
        <a:bodyPr/>
        <a:lstStyle/>
        <a:p>
          <a:endParaRPr lang="en-US"/>
        </a:p>
      </dgm:t>
    </dgm:pt>
    <dgm:pt modelId="{19E7C56D-052A-4CCE-9B23-A6B2AA91AF6A}" type="pres">
      <dgm:prSet presAssocID="{930F0B2D-09C8-4B5D-917B-167051F09DC7}" presName="negativeSpace" presStyleCnt="0"/>
      <dgm:spPr/>
    </dgm:pt>
    <dgm:pt modelId="{7BCCAA94-D759-4E67-8787-43AD0CD71F4B}" type="pres">
      <dgm:prSet presAssocID="{930F0B2D-09C8-4B5D-917B-167051F09DC7}" presName="childText" presStyleLbl="conFgAcc1" presStyleIdx="1" presStyleCnt="3">
        <dgm:presLayoutVars>
          <dgm:bulletEnabled val="1"/>
        </dgm:presLayoutVars>
      </dgm:prSet>
      <dgm:spPr/>
      <dgm:t>
        <a:bodyPr/>
        <a:lstStyle/>
        <a:p>
          <a:endParaRPr lang="en-US"/>
        </a:p>
      </dgm:t>
    </dgm:pt>
    <dgm:pt modelId="{5142B909-F5B2-4283-9591-D9EE6B19623B}" type="pres">
      <dgm:prSet presAssocID="{843BA90F-2D2A-481B-9C4F-77A4C22C32A2}" presName="spaceBetweenRectangles" presStyleCnt="0"/>
      <dgm:spPr/>
    </dgm:pt>
    <dgm:pt modelId="{7B8F9B2C-6537-4B3F-82B3-17C7FE112A64}" type="pres">
      <dgm:prSet presAssocID="{1A9B2B55-E27E-4E0E-B2A6-22390783D34A}" presName="parentLin" presStyleCnt="0"/>
      <dgm:spPr/>
    </dgm:pt>
    <dgm:pt modelId="{826259C4-F2D9-4FEC-8149-F9668EAA86F5}" type="pres">
      <dgm:prSet presAssocID="{1A9B2B55-E27E-4E0E-B2A6-22390783D34A}" presName="parentLeftMargin" presStyleLbl="node1" presStyleIdx="1" presStyleCnt="3"/>
      <dgm:spPr/>
      <dgm:t>
        <a:bodyPr/>
        <a:lstStyle/>
        <a:p>
          <a:endParaRPr lang="en-US"/>
        </a:p>
      </dgm:t>
    </dgm:pt>
    <dgm:pt modelId="{04B23251-889F-4C6B-98DD-56056D6F6DDD}" type="pres">
      <dgm:prSet presAssocID="{1A9B2B55-E27E-4E0E-B2A6-22390783D34A}" presName="parentText" presStyleLbl="node1" presStyleIdx="2" presStyleCnt="3" custScaleX="111391" custScaleY="257838">
        <dgm:presLayoutVars>
          <dgm:chMax val="0"/>
          <dgm:bulletEnabled val="1"/>
        </dgm:presLayoutVars>
      </dgm:prSet>
      <dgm:spPr/>
      <dgm:t>
        <a:bodyPr/>
        <a:lstStyle/>
        <a:p>
          <a:endParaRPr lang="en-US"/>
        </a:p>
      </dgm:t>
    </dgm:pt>
    <dgm:pt modelId="{AA671769-7770-4E38-838F-CD88AB480E7D}" type="pres">
      <dgm:prSet presAssocID="{1A9B2B55-E27E-4E0E-B2A6-22390783D34A}" presName="negativeSpace" presStyleCnt="0"/>
      <dgm:spPr/>
    </dgm:pt>
    <dgm:pt modelId="{FDEC2CA9-21D9-49A7-B5AF-E9D856DFAD6F}" type="pres">
      <dgm:prSet presAssocID="{1A9B2B55-E27E-4E0E-B2A6-22390783D34A}" presName="childText" presStyleLbl="conFgAcc1" presStyleIdx="2" presStyleCnt="3">
        <dgm:presLayoutVars>
          <dgm:bulletEnabled val="1"/>
        </dgm:presLayoutVars>
      </dgm:prSet>
      <dgm:spPr/>
      <dgm:t>
        <a:bodyPr/>
        <a:lstStyle/>
        <a:p>
          <a:endParaRPr lang="en-US"/>
        </a:p>
      </dgm:t>
    </dgm:pt>
  </dgm:ptLst>
  <dgm:cxnLst>
    <dgm:cxn modelId="{0A370657-DA55-4AF3-9BF3-6A7CBD36A7B2}" type="presOf" srcId="{1A9B2B55-E27E-4E0E-B2A6-22390783D34A}" destId="{826259C4-F2D9-4FEC-8149-F9668EAA86F5}" srcOrd="0" destOrd="0" presId="urn:microsoft.com/office/officeart/2005/8/layout/list1"/>
    <dgm:cxn modelId="{897D6114-EBB5-4EE0-9C1C-269B3CCE548A}" type="presOf" srcId="{930F0B2D-09C8-4B5D-917B-167051F09DC7}" destId="{FA583C0C-4174-4E2E-96A8-29EA4C99A502}" srcOrd="1" destOrd="0" presId="urn:microsoft.com/office/officeart/2005/8/layout/list1"/>
    <dgm:cxn modelId="{D8F2ECCD-7274-4758-929E-183617CB609B}" type="presOf" srcId="{C9FD552A-EF2C-4CE6-A366-25FF4122DA99}" destId="{7BCCAA94-D759-4E67-8787-43AD0CD71F4B}" srcOrd="0" destOrd="0" presId="urn:microsoft.com/office/officeart/2005/8/layout/list1"/>
    <dgm:cxn modelId="{9490A4FE-B456-4701-95CB-85E97FAA7EFF}" srcId="{D221AD38-BFEC-4879-BAB1-1A399F1879FE}" destId="{930F0B2D-09C8-4B5D-917B-167051F09DC7}" srcOrd="1" destOrd="0" parTransId="{D39EF480-5BBE-4E9A-82E6-693D126EA317}" sibTransId="{843BA90F-2D2A-481B-9C4F-77A4C22C32A2}"/>
    <dgm:cxn modelId="{0E5BD2B0-BE4D-407C-9C34-AADBE634AE74}" srcId="{930F0B2D-09C8-4B5D-917B-167051F09DC7}" destId="{C9FD552A-EF2C-4CE6-A366-25FF4122DA99}" srcOrd="0" destOrd="0" parTransId="{1FCC2FFD-72DF-4BED-BFBE-4D51A4ECEBF8}" sibTransId="{54002CC0-C4DA-41AE-8B54-A373F9BED958}"/>
    <dgm:cxn modelId="{4DD50CBF-6DC9-450C-8AB4-651E09A437CD}" srcId="{D221AD38-BFEC-4879-BAB1-1A399F1879FE}" destId="{09C4DAD2-E9CF-46D3-AEDF-013A5A49A478}" srcOrd="0" destOrd="0" parTransId="{10308380-83DC-496F-A29B-D31034E5CCC8}" sibTransId="{B4D47DC4-E65B-473E-BCF1-E7844EA38749}"/>
    <dgm:cxn modelId="{4E621E8A-EFC2-46F4-ABB5-2C3B692039B2}" srcId="{D221AD38-BFEC-4879-BAB1-1A399F1879FE}" destId="{1A9B2B55-E27E-4E0E-B2A6-22390783D34A}" srcOrd="2" destOrd="0" parTransId="{5B39E453-2FE3-4D46-AA94-0F97BECABC0D}" sibTransId="{4B93C02B-DCA9-491E-9255-10B00725CB3D}"/>
    <dgm:cxn modelId="{A5461E06-B076-4672-8E85-7DFC19C38762}" type="presOf" srcId="{09C4DAD2-E9CF-46D3-AEDF-013A5A49A478}" destId="{F7BB2F4E-29D2-49AF-8412-C09EFB2B0301}" srcOrd="0" destOrd="0" presId="urn:microsoft.com/office/officeart/2005/8/layout/list1"/>
    <dgm:cxn modelId="{9EA46843-FE27-4137-A8CE-1C89E7061550}" type="presOf" srcId="{D221AD38-BFEC-4879-BAB1-1A399F1879FE}" destId="{D153618B-322C-416E-B12E-745772E5E397}" srcOrd="0" destOrd="0" presId="urn:microsoft.com/office/officeart/2005/8/layout/list1"/>
    <dgm:cxn modelId="{A99EA0D0-1CE2-45F5-9C2F-8534E2BA6B74}" type="presOf" srcId="{CD61855E-97B2-417E-9E93-F3FA61621715}" destId="{FDEC2CA9-21D9-49A7-B5AF-E9D856DFAD6F}" srcOrd="0" destOrd="0" presId="urn:microsoft.com/office/officeart/2005/8/layout/list1"/>
    <dgm:cxn modelId="{3EDC7C98-4CA9-4B6F-A068-A15F31594CA1}" srcId="{09C4DAD2-E9CF-46D3-AEDF-013A5A49A478}" destId="{973B0E3D-61C0-46D5-92EC-AFDA185509AA}" srcOrd="0" destOrd="0" parTransId="{FEAE1CE3-91A2-4837-B55B-552542367C6C}" sibTransId="{EE274624-0D85-4ADC-9FA5-889F018496CA}"/>
    <dgm:cxn modelId="{BD914921-EAB4-439C-A58F-79E3015A883D}" type="presOf" srcId="{930F0B2D-09C8-4B5D-917B-167051F09DC7}" destId="{13BC20AC-2830-468D-B181-B89A556D7F38}" srcOrd="0" destOrd="0" presId="urn:microsoft.com/office/officeart/2005/8/layout/list1"/>
    <dgm:cxn modelId="{69C97EC1-00FE-4C52-AE6B-6B8CAF703D44}" type="presOf" srcId="{973B0E3D-61C0-46D5-92EC-AFDA185509AA}" destId="{BC5EA965-CBAD-4487-BC8F-DB509766140D}" srcOrd="0" destOrd="0" presId="urn:microsoft.com/office/officeart/2005/8/layout/list1"/>
    <dgm:cxn modelId="{047785F3-EAA6-4A94-817D-20D85032BEBA}" srcId="{1A9B2B55-E27E-4E0E-B2A6-22390783D34A}" destId="{CD61855E-97B2-417E-9E93-F3FA61621715}" srcOrd="0" destOrd="0" parTransId="{1A5AA273-272B-45CB-B19C-67A0899D631E}" sibTransId="{9BCA16C5-7042-43A0-912C-2DAD43ADA841}"/>
    <dgm:cxn modelId="{F88D5324-9F12-488C-8237-7CD22D41B120}" type="presOf" srcId="{1A9B2B55-E27E-4E0E-B2A6-22390783D34A}" destId="{04B23251-889F-4C6B-98DD-56056D6F6DDD}" srcOrd="1" destOrd="0" presId="urn:microsoft.com/office/officeart/2005/8/layout/list1"/>
    <dgm:cxn modelId="{090BEB43-5E00-49FB-8CA5-D3B5816471C1}" type="presOf" srcId="{09C4DAD2-E9CF-46D3-AEDF-013A5A49A478}" destId="{3657AA04-EEB9-423E-BDB2-4E7A8FF409B7}" srcOrd="1" destOrd="0" presId="urn:microsoft.com/office/officeart/2005/8/layout/list1"/>
    <dgm:cxn modelId="{4BA8CB0F-8537-4A96-8C8C-EF012F957E6C}" type="presParOf" srcId="{D153618B-322C-416E-B12E-745772E5E397}" destId="{50022678-D4C7-4214-AC4A-9B86E09748E8}" srcOrd="0" destOrd="0" presId="urn:microsoft.com/office/officeart/2005/8/layout/list1"/>
    <dgm:cxn modelId="{7A9FCFB4-664B-44BD-9DD0-C44D11F5CB7A}" type="presParOf" srcId="{50022678-D4C7-4214-AC4A-9B86E09748E8}" destId="{F7BB2F4E-29D2-49AF-8412-C09EFB2B0301}" srcOrd="0" destOrd="0" presId="urn:microsoft.com/office/officeart/2005/8/layout/list1"/>
    <dgm:cxn modelId="{23813D83-EA2A-456B-A5F0-A1CC94E51759}" type="presParOf" srcId="{50022678-D4C7-4214-AC4A-9B86E09748E8}" destId="{3657AA04-EEB9-423E-BDB2-4E7A8FF409B7}" srcOrd="1" destOrd="0" presId="urn:microsoft.com/office/officeart/2005/8/layout/list1"/>
    <dgm:cxn modelId="{D748E4AE-BB68-4123-B99E-DD91F1169197}" type="presParOf" srcId="{D153618B-322C-416E-B12E-745772E5E397}" destId="{F50BBC68-566B-4B3F-88C0-450EF40945B4}" srcOrd="1" destOrd="0" presId="urn:microsoft.com/office/officeart/2005/8/layout/list1"/>
    <dgm:cxn modelId="{674D4286-B50F-45FE-9744-9C8571082949}" type="presParOf" srcId="{D153618B-322C-416E-B12E-745772E5E397}" destId="{BC5EA965-CBAD-4487-BC8F-DB509766140D}" srcOrd="2" destOrd="0" presId="urn:microsoft.com/office/officeart/2005/8/layout/list1"/>
    <dgm:cxn modelId="{B935FA20-FCD3-4795-8734-47E4C89C3170}" type="presParOf" srcId="{D153618B-322C-416E-B12E-745772E5E397}" destId="{CB0AD551-58B6-42C6-A1B5-9A98EB7553A4}" srcOrd="3" destOrd="0" presId="urn:microsoft.com/office/officeart/2005/8/layout/list1"/>
    <dgm:cxn modelId="{7024C483-D919-4CB2-B236-66C5F4EDE02C}" type="presParOf" srcId="{D153618B-322C-416E-B12E-745772E5E397}" destId="{A22AD2F0-9D3C-4A70-9D57-2BEA2B6CF653}" srcOrd="4" destOrd="0" presId="urn:microsoft.com/office/officeart/2005/8/layout/list1"/>
    <dgm:cxn modelId="{1FA1D36A-C549-440E-8AA1-A611F22AF479}" type="presParOf" srcId="{A22AD2F0-9D3C-4A70-9D57-2BEA2B6CF653}" destId="{13BC20AC-2830-468D-B181-B89A556D7F38}" srcOrd="0" destOrd="0" presId="urn:microsoft.com/office/officeart/2005/8/layout/list1"/>
    <dgm:cxn modelId="{CA0802DE-9D78-4A53-9F34-6C5245D971B3}" type="presParOf" srcId="{A22AD2F0-9D3C-4A70-9D57-2BEA2B6CF653}" destId="{FA583C0C-4174-4E2E-96A8-29EA4C99A502}" srcOrd="1" destOrd="0" presId="urn:microsoft.com/office/officeart/2005/8/layout/list1"/>
    <dgm:cxn modelId="{DD2404D2-BD88-433C-9961-EBF370D13723}" type="presParOf" srcId="{D153618B-322C-416E-B12E-745772E5E397}" destId="{19E7C56D-052A-4CCE-9B23-A6B2AA91AF6A}" srcOrd="5" destOrd="0" presId="urn:microsoft.com/office/officeart/2005/8/layout/list1"/>
    <dgm:cxn modelId="{CA1921D2-3DFB-4D96-AEE1-098107B7FD6C}" type="presParOf" srcId="{D153618B-322C-416E-B12E-745772E5E397}" destId="{7BCCAA94-D759-4E67-8787-43AD0CD71F4B}" srcOrd="6" destOrd="0" presId="urn:microsoft.com/office/officeart/2005/8/layout/list1"/>
    <dgm:cxn modelId="{9B19CBB7-211F-4FAD-A9D1-78462AC741AD}" type="presParOf" srcId="{D153618B-322C-416E-B12E-745772E5E397}" destId="{5142B909-F5B2-4283-9591-D9EE6B19623B}" srcOrd="7" destOrd="0" presId="urn:microsoft.com/office/officeart/2005/8/layout/list1"/>
    <dgm:cxn modelId="{3F78765B-C3A8-43A4-B24E-4047FB581F4A}" type="presParOf" srcId="{D153618B-322C-416E-B12E-745772E5E397}" destId="{7B8F9B2C-6537-4B3F-82B3-17C7FE112A64}" srcOrd="8" destOrd="0" presId="urn:microsoft.com/office/officeart/2005/8/layout/list1"/>
    <dgm:cxn modelId="{F11213F3-1F7B-4F94-9B10-11F6A71D28D7}" type="presParOf" srcId="{7B8F9B2C-6537-4B3F-82B3-17C7FE112A64}" destId="{826259C4-F2D9-4FEC-8149-F9668EAA86F5}" srcOrd="0" destOrd="0" presId="urn:microsoft.com/office/officeart/2005/8/layout/list1"/>
    <dgm:cxn modelId="{4AD1CF48-C20C-490A-970F-AE9B9B39B991}" type="presParOf" srcId="{7B8F9B2C-6537-4B3F-82B3-17C7FE112A64}" destId="{04B23251-889F-4C6B-98DD-56056D6F6DDD}" srcOrd="1" destOrd="0" presId="urn:microsoft.com/office/officeart/2005/8/layout/list1"/>
    <dgm:cxn modelId="{10014076-EA98-4D2E-B81D-20396A2522BA}" type="presParOf" srcId="{D153618B-322C-416E-B12E-745772E5E397}" destId="{AA671769-7770-4E38-838F-CD88AB480E7D}" srcOrd="9" destOrd="0" presId="urn:microsoft.com/office/officeart/2005/8/layout/list1"/>
    <dgm:cxn modelId="{666EFBB7-DB9C-4BAB-A13E-C0C29498D9A9}" type="presParOf" srcId="{D153618B-322C-416E-B12E-745772E5E397}" destId="{FDEC2CA9-21D9-49A7-B5AF-E9D856DFAD6F}"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516C0A83-3019-446C-AB88-AD444AF478EE}" type="doc">
      <dgm:prSet loTypeId="urn:microsoft.com/office/officeart/2005/8/layout/default" loCatId="list" qsTypeId="urn:microsoft.com/office/officeart/2005/8/quickstyle/simple1" qsCatId="simple" csTypeId="urn:microsoft.com/office/officeart/2005/8/colors/colorful2" csCatId="colorful" phldr="1"/>
      <dgm:spPr/>
      <dgm:t>
        <a:bodyPr/>
        <a:lstStyle/>
        <a:p>
          <a:endParaRPr lang="en-US"/>
        </a:p>
      </dgm:t>
    </dgm:pt>
    <dgm:pt modelId="{3F08B370-69B0-439A-9411-1F548A083EA5}">
      <dgm:prSet phldrT="[Text]"/>
      <dgm:spPr>
        <a:solidFill>
          <a:schemeClr val="accent6">
            <a:lumMod val="60000"/>
            <a:lumOff val="40000"/>
          </a:schemeClr>
        </a:solidFill>
      </dgm:spPr>
      <dgm:t>
        <a:bodyPr/>
        <a:lstStyle/>
        <a:p>
          <a:r>
            <a:rPr lang="fa-IR" b="1" dirty="0" smtClean="0">
              <a:solidFill>
                <a:schemeClr val="tx1"/>
              </a:solidFill>
              <a:cs typeface="2  Mitra" pitchFamily="2" charset="-78"/>
            </a:rPr>
            <a:t>دستورالعمل ابلاغی شناسایی طبقه بندی و خطر پذیری سالمندان</a:t>
          </a:r>
          <a:r>
            <a:rPr lang="fa-IR" dirty="0" smtClean="0">
              <a:solidFill>
                <a:schemeClr val="tx1"/>
              </a:solidFill>
              <a:cs typeface="2  Mitra" pitchFamily="2" charset="-78"/>
            </a:rPr>
            <a:t> </a:t>
          </a:r>
          <a:endParaRPr lang="en-US" dirty="0"/>
        </a:p>
      </dgm:t>
    </dgm:pt>
    <dgm:pt modelId="{BDA194B7-FEAC-4C52-884D-7C468F0C5824}" type="parTrans" cxnId="{09E9E939-7031-410C-A2CB-995086204C24}">
      <dgm:prSet/>
      <dgm:spPr/>
      <dgm:t>
        <a:bodyPr/>
        <a:lstStyle/>
        <a:p>
          <a:endParaRPr lang="en-US"/>
        </a:p>
      </dgm:t>
    </dgm:pt>
    <dgm:pt modelId="{FEB966CA-15B9-42AC-8AF2-B0EBAF9B1F2C}" type="sibTrans" cxnId="{09E9E939-7031-410C-A2CB-995086204C24}">
      <dgm:prSet/>
      <dgm:spPr/>
      <dgm:t>
        <a:bodyPr/>
        <a:lstStyle/>
        <a:p>
          <a:endParaRPr lang="en-US"/>
        </a:p>
      </dgm:t>
    </dgm:pt>
    <dgm:pt modelId="{92D714EB-9F90-4748-A03B-EE176969E261}">
      <dgm:prSet phldrT="[Text]"/>
      <dgm:spPr>
        <a:solidFill>
          <a:schemeClr val="accent5">
            <a:lumMod val="60000"/>
            <a:lumOff val="40000"/>
          </a:schemeClr>
        </a:solidFill>
        <a:ln>
          <a:noFill/>
        </a:ln>
      </dgm:spPr>
      <dgm:t>
        <a:bodyPr/>
        <a:lstStyle/>
        <a:p>
          <a:r>
            <a:rPr lang="fa-IR" b="1" dirty="0" smtClean="0">
              <a:solidFill>
                <a:schemeClr val="tx1"/>
              </a:solidFill>
              <a:cs typeface="2  Mitra" pitchFamily="2" charset="-78"/>
            </a:rPr>
            <a:t>دستورالعمل مکمل  ویتامین دی برای سالمندان</a:t>
          </a:r>
          <a:endParaRPr lang="en-US" b="1" dirty="0"/>
        </a:p>
      </dgm:t>
    </dgm:pt>
    <dgm:pt modelId="{031E53A1-0410-49E7-B240-2BC15FCCF907}" type="parTrans" cxnId="{06FC0838-BD2C-4806-9E84-9F984B765D26}">
      <dgm:prSet/>
      <dgm:spPr/>
      <dgm:t>
        <a:bodyPr/>
        <a:lstStyle/>
        <a:p>
          <a:endParaRPr lang="en-US"/>
        </a:p>
      </dgm:t>
    </dgm:pt>
    <dgm:pt modelId="{97C0960B-16E1-4F60-9545-3A72334F69DF}" type="sibTrans" cxnId="{06FC0838-BD2C-4806-9E84-9F984B765D26}">
      <dgm:prSet/>
      <dgm:spPr/>
      <dgm:t>
        <a:bodyPr/>
        <a:lstStyle/>
        <a:p>
          <a:endParaRPr lang="en-US"/>
        </a:p>
      </dgm:t>
    </dgm:pt>
    <dgm:pt modelId="{37BEF89B-B475-405C-B20E-AD6655B8DA2A}">
      <dgm:prSet phldrT="[Text]"/>
      <dgm:spPr>
        <a:solidFill>
          <a:schemeClr val="bg2">
            <a:lumMod val="75000"/>
          </a:schemeClr>
        </a:solidFill>
      </dgm:spPr>
      <dgm:t>
        <a:bodyPr/>
        <a:lstStyle/>
        <a:p>
          <a:r>
            <a:rPr lang="fa-IR" b="1" dirty="0" smtClean="0">
              <a:solidFill>
                <a:schemeClr val="tx1"/>
              </a:solidFill>
              <a:cs typeface="2  Mitra" pitchFamily="2" charset="-78"/>
            </a:rPr>
            <a:t>بوکلت مراقبت های ادغام یافته سلامت سالمندان</a:t>
          </a:r>
          <a:endParaRPr lang="en-US" b="1" dirty="0"/>
        </a:p>
      </dgm:t>
    </dgm:pt>
    <dgm:pt modelId="{B4194501-6483-4B12-9393-CD5AB83411F6}" type="parTrans" cxnId="{3B3D18D2-183A-48F5-B79E-5304BC0713B1}">
      <dgm:prSet/>
      <dgm:spPr/>
      <dgm:t>
        <a:bodyPr/>
        <a:lstStyle/>
        <a:p>
          <a:endParaRPr lang="en-US"/>
        </a:p>
      </dgm:t>
    </dgm:pt>
    <dgm:pt modelId="{625F7C2A-7FB3-42EA-B16F-4AF5A224C9EC}" type="sibTrans" cxnId="{3B3D18D2-183A-48F5-B79E-5304BC0713B1}">
      <dgm:prSet/>
      <dgm:spPr/>
      <dgm:t>
        <a:bodyPr/>
        <a:lstStyle/>
        <a:p>
          <a:endParaRPr lang="en-US"/>
        </a:p>
      </dgm:t>
    </dgm:pt>
    <dgm:pt modelId="{8D426409-7C4F-45E6-AB40-46CE237EC915}">
      <dgm:prSet phldrT="[Text]"/>
      <dgm:spPr>
        <a:solidFill>
          <a:schemeClr val="bg1">
            <a:lumMod val="65000"/>
          </a:schemeClr>
        </a:solidFill>
      </dgm:spPr>
      <dgm:t>
        <a:bodyPr/>
        <a:lstStyle/>
        <a:p>
          <a:r>
            <a:rPr lang="fa-IR" b="1" dirty="0" smtClean="0">
              <a:solidFill>
                <a:schemeClr val="tx1"/>
              </a:solidFill>
              <a:cs typeface="2  Mitra" pitchFamily="2" charset="-78"/>
            </a:rPr>
            <a:t>نحوه اندازه گیری شاخص آنترو پومتریک </a:t>
          </a:r>
          <a:endParaRPr lang="en-US" b="1" dirty="0"/>
        </a:p>
      </dgm:t>
    </dgm:pt>
    <dgm:pt modelId="{CDE9AE0B-E270-4D44-B74F-00981EBDA8B5}" type="parTrans" cxnId="{F8FDAB9E-904C-4318-A6F5-689E8E6DDF91}">
      <dgm:prSet/>
      <dgm:spPr/>
      <dgm:t>
        <a:bodyPr/>
        <a:lstStyle/>
        <a:p>
          <a:endParaRPr lang="en-US"/>
        </a:p>
      </dgm:t>
    </dgm:pt>
    <dgm:pt modelId="{479437F0-4FD7-4D07-A2D3-BA035070DCA5}" type="sibTrans" cxnId="{F8FDAB9E-904C-4318-A6F5-689E8E6DDF91}">
      <dgm:prSet/>
      <dgm:spPr/>
      <dgm:t>
        <a:bodyPr/>
        <a:lstStyle/>
        <a:p>
          <a:endParaRPr lang="en-US"/>
        </a:p>
      </dgm:t>
    </dgm:pt>
    <dgm:pt modelId="{3609F766-964D-4AC5-968C-49630BA246D8}">
      <dgm:prSet phldrT="[Text]"/>
      <dgm:spPr>
        <a:solidFill>
          <a:schemeClr val="accent3">
            <a:lumMod val="60000"/>
            <a:lumOff val="40000"/>
          </a:schemeClr>
        </a:solidFill>
      </dgm:spPr>
      <dgm:t>
        <a:bodyPr/>
        <a:lstStyle/>
        <a:p>
          <a:r>
            <a:rPr lang="fa-IR" b="1" dirty="0" smtClean="0">
              <a:solidFill>
                <a:schemeClr val="tx1"/>
              </a:solidFill>
              <a:cs typeface="2  Mitra" pitchFamily="2" charset="-78"/>
            </a:rPr>
            <a:t>دستورالعمل کلاس بهبود شیوه زندگی سالم </a:t>
          </a:r>
          <a:endParaRPr lang="en-US" b="1" dirty="0"/>
        </a:p>
      </dgm:t>
    </dgm:pt>
    <dgm:pt modelId="{469032F1-C5C1-42AA-A98E-6ACDCC51EC4C}" type="parTrans" cxnId="{71D2303B-3856-4790-8D40-E01305E6636C}">
      <dgm:prSet/>
      <dgm:spPr/>
      <dgm:t>
        <a:bodyPr/>
        <a:lstStyle/>
        <a:p>
          <a:endParaRPr lang="en-US"/>
        </a:p>
      </dgm:t>
    </dgm:pt>
    <dgm:pt modelId="{8E0B498C-A2DB-48A4-BFA4-607622E3840C}" type="sibTrans" cxnId="{71D2303B-3856-4790-8D40-E01305E6636C}">
      <dgm:prSet/>
      <dgm:spPr/>
      <dgm:t>
        <a:bodyPr/>
        <a:lstStyle/>
        <a:p>
          <a:endParaRPr lang="en-US"/>
        </a:p>
      </dgm:t>
    </dgm:pt>
    <dgm:pt modelId="{DF479155-F911-479D-8797-6058A9C3E519}">
      <dgm:prSet phldrT="[Text]"/>
      <dgm:spPr>
        <a:solidFill>
          <a:schemeClr val="accent1">
            <a:lumMod val="60000"/>
            <a:lumOff val="40000"/>
          </a:schemeClr>
        </a:solidFill>
      </dgm:spPr>
      <dgm:t>
        <a:bodyPr/>
        <a:lstStyle/>
        <a:p>
          <a:r>
            <a:rPr lang="fa-IR" b="1" dirty="0" smtClean="0">
              <a:solidFill>
                <a:schemeClr val="tx1"/>
              </a:solidFill>
              <a:cs typeface="2  Mitra" pitchFamily="2" charset="-78"/>
            </a:rPr>
            <a:t>دستورالعمل کرونا در مراکز نگهداری شبانه روزی</a:t>
          </a:r>
          <a:endParaRPr lang="en-US" b="1" dirty="0"/>
        </a:p>
      </dgm:t>
    </dgm:pt>
    <dgm:pt modelId="{7CFEDE9B-FD1B-48F9-B4EA-FAEAB6E41535}" type="parTrans" cxnId="{D4941AD4-B092-4A47-99AF-54C909A8D4D6}">
      <dgm:prSet/>
      <dgm:spPr/>
      <dgm:t>
        <a:bodyPr/>
        <a:lstStyle/>
        <a:p>
          <a:endParaRPr lang="en-US"/>
        </a:p>
      </dgm:t>
    </dgm:pt>
    <dgm:pt modelId="{20AD3E86-1341-419C-9B75-49C2D28E1A54}" type="sibTrans" cxnId="{D4941AD4-B092-4A47-99AF-54C909A8D4D6}">
      <dgm:prSet/>
      <dgm:spPr/>
      <dgm:t>
        <a:bodyPr/>
        <a:lstStyle/>
        <a:p>
          <a:endParaRPr lang="en-US"/>
        </a:p>
      </dgm:t>
    </dgm:pt>
    <dgm:pt modelId="{811CBADA-2E02-4D14-A6C0-FFAC6C8AA14B}">
      <dgm:prSet/>
      <dgm:spPr>
        <a:solidFill>
          <a:schemeClr val="accent4">
            <a:lumMod val="60000"/>
            <a:lumOff val="40000"/>
          </a:schemeClr>
        </a:solidFill>
      </dgm:spPr>
      <dgm:t>
        <a:bodyPr/>
        <a:lstStyle/>
        <a:p>
          <a:r>
            <a:rPr lang="fa-IR" b="1" dirty="0" smtClean="0">
              <a:solidFill>
                <a:schemeClr val="tx1"/>
              </a:solidFill>
              <a:cs typeface="2  Mitra" pitchFamily="2" charset="-78"/>
            </a:rPr>
            <a:t>راهنمای استفاده ازسامانه سیب ویژه پزشک و غیر پزشک </a:t>
          </a:r>
          <a:endParaRPr lang="fa-IR" b="1" dirty="0">
            <a:solidFill>
              <a:schemeClr val="tx1"/>
            </a:solidFill>
            <a:cs typeface="2  Mitra" pitchFamily="2" charset="-78"/>
          </a:endParaRPr>
        </a:p>
      </dgm:t>
    </dgm:pt>
    <dgm:pt modelId="{6F71FF02-3BA8-4923-9061-35A68136FF03}" type="parTrans" cxnId="{3DAF4D6B-1DE8-49C5-932D-A739E3D8E77C}">
      <dgm:prSet/>
      <dgm:spPr/>
      <dgm:t>
        <a:bodyPr/>
        <a:lstStyle/>
        <a:p>
          <a:endParaRPr lang="en-US"/>
        </a:p>
      </dgm:t>
    </dgm:pt>
    <dgm:pt modelId="{3AF370D1-6513-475B-BCFE-1267AEF19436}" type="sibTrans" cxnId="{3DAF4D6B-1DE8-49C5-932D-A739E3D8E77C}">
      <dgm:prSet/>
      <dgm:spPr/>
      <dgm:t>
        <a:bodyPr/>
        <a:lstStyle/>
        <a:p>
          <a:endParaRPr lang="en-US"/>
        </a:p>
      </dgm:t>
    </dgm:pt>
    <dgm:pt modelId="{55EC4990-6F85-4107-9B87-CA2B9A805552}">
      <dgm:prSet/>
      <dgm:spPr>
        <a:solidFill>
          <a:schemeClr val="accent2">
            <a:lumMod val="60000"/>
            <a:lumOff val="40000"/>
          </a:schemeClr>
        </a:solidFill>
      </dgm:spPr>
      <dgm:t>
        <a:bodyPr/>
        <a:lstStyle/>
        <a:p>
          <a:r>
            <a:rPr lang="fa-IR" b="1" dirty="0" smtClean="0">
              <a:solidFill>
                <a:schemeClr val="tx1"/>
              </a:solidFill>
              <a:cs typeface="2  Mitra" pitchFamily="2" charset="-78"/>
            </a:rPr>
            <a:t>تقویم آموزشی سالمندان </a:t>
          </a:r>
          <a:endParaRPr lang="fa-IR" b="1" dirty="0">
            <a:solidFill>
              <a:schemeClr val="tx1"/>
            </a:solidFill>
            <a:cs typeface="2  Mitra" pitchFamily="2" charset="-78"/>
          </a:endParaRPr>
        </a:p>
      </dgm:t>
    </dgm:pt>
    <dgm:pt modelId="{054F2491-72A9-4450-AEEA-510725DF5519}" type="parTrans" cxnId="{2FF5456A-B6AD-49A8-A10E-80821FE3D36B}">
      <dgm:prSet/>
      <dgm:spPr/>
      <dgm:t>
        <a:bodyPr/>
        <a:lstStyle/>
        <a:p>
          <a:endParaRPr lang="en-US"/>
        </a:p>
      </dgm:t>
    </dgm:pt>
    <dgm:pt modelId="{C0939649-1FDC-48DB-84C8-B1EB50CDF531}" type="sibTrans" cxnId="{2FF5456A-B6AD-49A8-A10E-80821FE3D36B}">
      <dgm:prSet/>
      <dgm:spPr/>
      <dgm:t>
        <a:bodyPr/>
        <a:lstStyle/>
        <a:p>
          <a:endParaRPr lang="en-US"/>
        </a:p>
      </dgm:t>
    </dgm:pt>
    <dgm:pt modelId="{8EAF6A6F-5722-40BC-A12E-1EBE1D5BBDFE}">
      <dgm:prSet phldrT="[Text]"/>
      <dgm:spPr>
        <a:solidFill>
          <a:srgbClr val="EED284"/>
        </a:solidFill>
      </dgm:spPr>
      <dgm:t>
        <a:bodyPr/>
        <a:lstStyle/>
        <a:p>
          <a:r>
            <a:rPr lang="fa-IR" b="1" dirty="0" smtClean="0">
              <a:solidFill>
                <a:schemeClr val="tx1"/>
              </a:solidFill>
              <a:cs typeface="2  Mitra" pitchFamily="2" charset="-78"/>
            </a:rPr>
            <a:t>اهمیت بیماری کرونا دردوره سالمندی </a:t>
          </a:r>
          <a:endParaRPr lang="en-US" b="1" dirty="0"/>
        </a:p>
      </dgm:t>
    </dgm:pt>
    <dgm:pt modelId="{3335C0B6-7181-4E3A-B703-6A5BDB75EE0D}" type="sibTrans" cxnId="{11B0C93F-199F-4D4C-8361-C1C55B4870DB}">
      <dgm:prSet/>
      <dgm:spPr/>
      <dgm:t>
        <a:bodyPr/>
        <a:lstStyle/>
        <a:p>
          <a:endParaRPr lang="en-US"/>
        </a:p>
      </dgm:t>
    </dgm:pt>
    <dgm:pt modelId="{C997D6E9-0A84-4258-97F2-0120CF6A520B}" type="parTrans" cxnId="{11B0C93F-199F-4D4C-8361-C1C55B4870DB}">
      <dgm:prSet/>
      <dgm:spPr/>
      <dgm:t>
        <a:bodyPr/>
        <a:lstStyle/>
        <a:p>
          <a:endParaRPr lang="en-US"/>
        </a:p>
      </dgm:t>
    </dgm:pt>
    <dgm:pt modelId="{46319CE4-8531-41E2-A13D-C93AFD05C885}" type="pres">
      <dgm:prSet presAssocID="{516C0A83-3019-446C-AB88-AD444AF478EE}" presName="diagram" presStyleCnt="0">
        <dgm:presLayoutVars>
          <dgm:dir/>
          <dgm:resizeHandles val="exact"/>
        </dgm:presLayoutVars>
      </dgm:prSet>
      <dgm:spPr/>
      <dgm:t>
        <a:bodyPr/>
        <a:lstStyle/>
        <a:p>
          <a:pPr rtl="1"/>
          <a:endParaRPr lang="fa-IR"/>
        </a:p>
      </dgm:t>
    </dgm:pt>
    <dgm:pt modelId="{6788CE8A-0AC0-4C02-8EC4-1EF08D79A6E6}" type="pres">
      <dgm:prSet presAssocID="{3F08B370-69B0-439A-9411-1F548A083EA5}" presName="node" presStyleLbl="node1" presStyleIdx="0" presStyleCnt="9" custScaleX="162721" custScaleY="61323">
        <dgm:presLayoutVars>
          <dgm:bulletEnabled val="1"/>
        </dgm:presLayoutVars>
      </dgm:prSet>
      <dgm:spPr/>
      <dgm:t>
        <a:bodyPr/>
        <a:lstStyle/>
        <a:p>
          <a:endParaRPr lang="en-US"/>
        </a:p>
      </dgm:t>
    </dgm:pt>
    <dgm:pt modelId="{5B1F85D0-0E89-4807-9CB4-3F3CBCDD04E3}" type="pres">
      <dgm:prSet presAssocID="{FEB966CA-15B9-42AC-8AF2-B0EBAF9B1F2C}" presName="sibTrans" presStyleCnt="0"/>
      <dgm:spPr/>
    </dgm:pt>
    <dgm:pt modelId="{B1A31041-139E-4F91-A029-ADD0E3DCECA2}" type="pres">
      <dgm:prSet presAssocID="{92D714EB-9F90-4748-A03B-EE176969E261}" presName="node" presStyleLbl="node1" presStyleIdx="1" presStyleCnt="9" custScaleX="162721" custScaleY="61323">
        <dgm:presLayoutVars>
          <dgm:bulletEnabled val="1"/>
        </dgm:presLayoutVars>
      </dgm:prSet>
      <dgm:spPr/>
      <dgm:t>
        <a:bodyPr/>
        <a:lstStyle/>
        <a:p>
          <a:endParaRPr lang="en-US"/>
        </a:p>
      </dgm:t>
    </dgm:pt>
    <dgm:pt modelId="{9C895484-6542-4E4D-978A-EC0E9BD0760E}" type="pres">
      <dgm:prSet presAssocID="{97C0960B-16E1-4F60-9545-3A72334F69DF}" presName="sibTrans" presStyleCnt="0"/>
      <dgm:spPr/>
    </dgm:pt>
    <dgm:pt modelId="{AC1DEBD8-B6D4-4BFD-A692-DB5C43D6BC09}" type="pres">
      <dgm:prSet presAssocID="{811CBADA-2E02-4D14-A6C0-FFAC6C8AA14B}" presName="node" presStyleLbl="node1" presStyleIdx="2" presStyleCnt="9">
        <dgm:presLayoutVars>
          <dgm:bulletEnabled val="1"/>
        </dgm:presLayoutVars>
      </dgm:prSet>
      <dgm:spPr/>
      <dgm:t>
        <a:bodyPr/>
        <a:lstStyle/>
        <a:p>
          <a:pPr rtl="1"/>
          <a:endParaRPr lang="fa-IR"/>
        </a:p>
      </dgm:t>
    </dgm:pt>
    <dgm:pt modelId="{BEE3D6A2-7ACA-4405-8169-F1B74D065DC9}" type="pres">
      <dgm:prSet presAssocID="{3AF370D1-6513-475B-BCFE-1267AEF19436}" presName="sibTrans" presStyleCnt="0"/>
      <dgm:spPr/>
    </dgm:pt>
    <dgm:pt modelId="{F8635613-591F-4CC5-AD98-6FF5B16E5C60}" type="pres">
      <dgm:prSet presAssocID="{3609F766-964D-4AC5-968C-49630BA246D8}" presName="node" presStyleLbl="node1" presStyleIdx="3" presStyleCnt="9" custScaleX="162721" custScaleY="61323">
        <dgm:presLayoutVars>
          <dgm:bulletEnabled val="1"/>
        </dgm:presLayoutVars>
      </dgm:prSet>
      <dgm:spPr/>
      <dgm:t>
        <a:bodyPr/>
        <a:lstStyle/>
        <a:p>
          <a:endParaRPr lang="en-US"/>
        </a:p>
      </dgm:t>
    </dgm:pt>
    <dgm:pt modelId="{36993DB1-97E7-4292-B297-BD9497573158}" type="pres">
      <dgm:prSet presAssocID="{8E0B498C-A2DB-48A4-BFA4-607622E3840C}" presName="sibTrans" presStyleCnt="0"/>
      <dgm:spPr/>
    </dgm:pt>
    <dgm:pt modelId="{83A10E47-5CA8-4095-9A0D-A05CFE783404}" type="pres">
      <dgm:prSet presAssocID="{55EC4990-6F85-4107-9B87-CA2B9A805552}" presName="node" presStyleLbl="node1" presStyleIdx="4" presStyleCnt="9">
        <dgm:presLayoutVars>
          <dgm:bulletEnabled val="1"/>
        </dgm:presLayoutVars>
      </dgm:prSet>
      <dgm:spPr/>
      <dgm:t>
        <a:bodyPr/>
        <a:lstStyle/>
        <a:p>
          <a:pPr rtl="1"/>
          <a:endParaRPr lang="fa-IR"/>
        </a:p>
      </dgm:t>
    </dgm:pt>
    <dgm:pt modelId="{207B74A8-6208-4034-9A93-6BBECB6A4B01}" type="pres">
      <dgm:prSet presAssocID="{C0939649-1FDC-48DB-84C8-B1EB50CDF531}" presName="sibTrans" presStyleCnt="0"/>
      <dgm:spPr/>
    </dgm:pt>
    <dgm:pt modelId="{E3192A8E-6516-4D52-B331-273CFF705A7C}" type="pres">
      <dgm:prSet presAssocID="{DF479155-F911-479D-8797-6058A9C3E519}" presName="node" presStyleLbl="node1" presStyleIdx="5" presStyleCnt="9" custScaleX="162721" custScaleY="61323" custLinFactNeighborX="4353" custLinFactNeighborY="112">
        <dgm:presLayoutVars>
          <dgm:bulletEnabled val="1"/>
        </dgm:presLayoutVars>
      </dgm:prSet>
      <dgm:spPr/>
      <dgm:t>
        <a:bodyPr/>
        <a:lstStyle/>
        <a:p>
          <a:endParaRPr lang="en-US"/>
        </a:p>
      </dgm:t>
    </dgm:pt>
    <dgm:pt modelId="{D1264222-789D-4AB0-8C22-90A204A46376}" type="pres">
      <dgm:prSet presAssocID="{20AD3E86-1341-419C-9B75-49C2D28E1A54}" presName="sibTrans" presStyleCnt="0"/>
      <dgm:spPr/>
    </dgm:pt>
    <dgm:pt modelId="{E5E80F4D-ECC8-4476-9EBC-6CF371A0C510}" type="pres">
      <dgm:prSet presAssocID="{37BEF89B-B475-405C-B20E-AD6655B8DA2A}" presName="node" presStyleLbl="node1" presStyleIdx="6" presStyleCnt="9" custScaleX="162721" custScaleY="61323" custLinFactNeighborX="5002" custLinFactNeighborY="112">
        <dgm:presLayoutVars>
          <dgm:bulletEnabled val="1"/>
        </dgm:presLayoutVars>
      </dgm:prSet>
      <dgm:spPr/>
      <dgm:t>
        <a:bodyPr/>
        <a:lstStyle/>
        <a:p>
          <a:endParaRPr lang="en-US"/>
        </a:p>
      </dgm:t>
    </dgm:pt>
    <dgm:pt modelId="{EC95D3D7-1D82-42E9-9722-076E5486C028}" type="pres">
      <dgm:prSet presAssocID="{625F7C2A-7FB3-42EA-B16F-4AF5A224C9EC}" presName="sibTrans" presStyleCnt="0"/>
      <dgm:spPr/>
    </dgm:pt>
    <dgm:pt modelId="{ABBB3F3E-913D-44F0-9085-C6E5E142EBDA}" type="pres">
      <dgm:prSet presAssocID="{8D426409-7C4F-45E6-AB40-46CE237EC915}" presName="node" presStyleLbl="node1" presStyleIdx="7" presStyleCnt="9" custScaleX="162721" custScaleY="61323" custLinFactNeighborX="-7467" custLinFactNeighborY="-84">
        <dgm:presLayoutVars>
          <dgm:bulletEnabled val="1"/>
        </dgm:presLayoutVars>
      </dgm:prSet>
      <dgm:spPr/>
      <dgm:t>
        <a:bodyPr/>
        <a:lstStyle/>
        <a:p>
          <a:endParaRPr lang="en-US"/>
        </a:p>
      </dgm:t>
    </dgm:pt>
    <dgm:pt modelId="{6F72B9D2-FFF3-468E-B6A1-44E73AF33652}" type="pres">
      <dgm:prSet presAssocID="{479437F0-4FD7-4D07-A2D3-BA035070DCA5}" presName="sibTrans" presStyleCnt="0"/>
      <dgm:spPr/>
    </dgm:pt>
    <dgm:pt modelId="{BBEA8311-BEC5-48F9-B2DE-E68C045EDFA2}" type="pres">
      <dgm:prSet presAssocID="{8EAF6A6F-5722-40BC-A12E-1EBE1D5BBDFE}" presName="node" presStyleLbl="node1" presStyleIdx="8" presStyleCnt="9" custScaleX="162721" custScaleY="61323" custLinFactNeighborX="-6818" custLinFactNeighborY="-84">
        <dgm:presLayoutVars>
          <dgm:bulletEnabled val="1"/>
        </dgm:presLayoutVars>
      </dgm:prSet>
      <dgm:spPr/>
      <dgm:t>
        <a:bodyPr/>
        <a:lstStyle/>
        <a:p>
          <a:endParaRPr lang="en-US"/>
        </a:p>
      </dgm:t>
    </dgm:pt>
  </dgm:ptLst>
  <dgm:cxnLst>
    <dgm:cxn modelId="{D4941AD4-B092-4A47-99AF-54C909A8D4D6}" srcId="{516C0A83-3019-446C-AB88-AD444AF478EE}" destId="{DF479155-F911-479D-8797-6058A9C3E519}" srcOrd="5" destOrd="0" parTransId="{7CFEDE9B-FD1B-48F9-B4EA-FAEAB6E41535}" sibTransId="{20AD3E86-1341-419C-9B75-49C2D28E1A54}"/>
    <dgm:cxn modelId="{76D370C7-5039-4CB2-BA32-C93A9C9F6C3F}" type="presOf" srcId="{8D426409-7C4F-45E6-AB40-46CE237EC915}" destId="{ABBB3F3E-913D-44F0-9085-C6E5E142EBDA}" srcOrd="0" destOrd="0" presId="urn:microsoft.com/office/officeart/2005/8/layout/default"/>
    <dgm:cxn modelId="{F8FDAB9E-904C-4318-A6F5-689E8E6DDF91}" srcId="{516C0A83-3019-446C-AB88-AD444AF478EE}" destId="{8D426409-7C4F-45E6-AB40-46CE237EC915}" srcOrd="7" destOrd="0" parTransId="{CDE9AE0B-E270-4D44-B74F-00981EBDA8B5}" sibTransId="{479437F0-4FD7-4D07-A2D3-BA035070DCA5}"/>
    <dgm:cxn modelId="{06FC0838-BD2C-4806-9E84-9F984B765D26}" srcId="{516C0A83-3019-446C-AB88-AD444AF478EE}" destId="{92D714EB-9F90-4748-A03B-EE176969E261}" srcOrd="1" destOrd="0" parTransId="{031E53A1-0410-49E7-B240-2BC15FCCF907}" sibTransId="{97C0960B-16E1-4F60-9545-3A72334F69DF}"/>
    <dgm:cxn modelId="{CB05A9EB-0B1C-41C7-B59A-D4F242B99C0C}" type="presOf" srcId="{92D714EB-9F90-4748-A03B-EE176969E261}" destId="{B1A31041-139E-4F91-A029-ADD0E3DCECA2}" srcOrd="0" destOrd="0" presId="urn:microsoft.com/office/officeart/2005/8/layout/default"/>
    <dgm:cxn modelId="{2FF5456A-B6AD-49A8-A10E-80821FE3D36B}" srcId="{516C0A83-3019-446C-AB88-AD444AF478EE}" destId="{55EC4990-6F85-4107-9B87-CA2B9A805552}" srcOrd="4" destOrd="0" parTransId="{054F2491-72A9-4450-AEEA-510725DF5519}" sibTransId="{C0939649-1FDC-48DB-84C8-B1EB50CDF531}"/>
    <dgm:cxn modelId="{11B0C93F-199F-4D4C-8361-C1C55B4870DB}" srcId="{516C0A83-3019-446C-AB88-AD444AF478EE}" destId="{8EAF6A6F-5722-40BC-A12E-1EBE1D5BBDFE}" srcOrd="8" destOrd="0" parTransId="{C997D6E9-0A84-4258-97F2-0120CF6A520B}" sibTransId="{3335C0B6-7181-4E3A-B703-6A5BDB75EE0D}"/>
    <dgm:cxn modelId="{DBDDD468-714B-4758-BAFA-4E1AEBBFEAC8}" type="presOf" srcId="{37BEF89B-B475-405C-B20E-AD6655B8DA2A}" destId="{E5E80F4D-ECC8-4476-9EBC-6CF371A0C510}" srcOrd="0" destOrd="0" presId="urn:microsoft.com/office/officeart/2005/8/layout/default"/>
    <dgm:cxn modelId="{F992598D-381D-4E55-9471-1A6159FA1C5A}" type="presOf" srcId="{55EC4990-6F85-4107-9B87-CA2B9A805552}" destId="{83A10E47-5CA8-4095-9A0D-A05CFE783404}" srcOrd="0" destOrd="0" presId="urn:microsoft.com/office/officeart/2005/8/layout/default"/>
    <dgm:cxn modelId="{DF099453-F8EA-4031-9E9D-47D36738DFF1}" type="presOf" srcId="{3609F766-964D-4AC5-968C-49630BA246D8}" destId="{F8635613-591F-4CC5-AD98-6FF5B16E5C60}" srcOrd="0" destOrd="0" presId="urn:microsoft.com/office/officeart/2005/8/layout/default"/>
    <dgm:cxn modelId="{3B3D18D2-183A-48F5-B79E-5304BC0713B1}" srcId="{516C0A83-3019-446C-AB88-AD444AF478EE}" destId="{37BEF89B-B475-405C-B20E-AD6655B8DA2A}" srcOrd="6" destOrd="0" parTransId="{B4194501-6483-4B12-9393-CD5AB83411F6}" sibTransId="{625F7C2A-7FB3-42EA-B16F-4AF5A224C9EC}"/>
    <dgm:cxn modelId="{89013590-881E-4A96-8448-DD1B166A1DEC}" type="presOf" srcId="{DF479155-F911-479D-8797-6058A9C3E519}" destId="{E3192A8E-6516-4D52-B331-273CFF705A7C}" srcOrd="0" destOrd="0" presId="urn:microsoft.com/office/officeart/2005/8/layout/default"/>
    <dgm:cxn modelId="{09E9E939-7031-410C-A2CB-995086204C24}" srcId="{516C0A83-3019-446C-AB88-AD444AF478EE}" destId="{3F08B370-69B0-439A-9411-1F548A083EA5}" srcOrd="0" destOrd="0" parTransId="{BDA194B7-FEAC-4C52-884D-7C468F0C5824}" sibTransId="{FEB966CA-15B9-42AC-8AF2-B0EBAF9B1F2C}"/>
    <dgm:cxn modelId="{71D2303B-3856-4790-8D40-E01305E6636C}" srcId="{516C0A83-3019-446C-AB88-AD444AF478EE}" destId="{3609F766-964D-4AC5-968C-49630BA246D8}" srcOrd="3" destOrd="0" parTransId="{469032F1-C5C1-42AA-A98E-6ACDCC51EC4C}" sibTransId="{8E0B498C-A2DB-48A4-BFA4-607622E3840C}"/>
    <dgm:cxn modelId="{D24B3CF0-DE3D-43D6-A194-D6760C5E29F2}" type="presOf" srcId="{3F08B370-69B0-439A-9411-1F548A083EA5}" destId="{6788CE8A-0AC0-4C02-8EC4-1EF08D79A6E6}" srcOrd="0" destOrd="0" presId="urn:microsoft.com/office/officeart/2005/8/layout/default"/>
    <dgm:cxn modelId="{38A38DC3-071C-4AE9-969E-8B36828EA710}" type="presOf" srcId="{811CBADA-2E02-4D14-A6C0-FFAC6C8AA14B}" destId="{AC1DEBD8-B6D4-4BFD-A692-DB5C43D6BC09}" srcOrd="0" destOrd="0" presId="urn:microsoft.com/office/officeart/2005/8/layout/default"/>
    <dgm:cxn modelId="{995E1C76-F349-4355-B59F-8DC8326E8D75}" type="presOf" srcId="{516C0A83-3019-446C-AB88-AD444AF478EE}" destId="{46319CE4-8531-41E2-A13D-C93AFD05C885}" srcOrd="0" destOrd="0" presId="urn:microsoft.com/office/officeart/2005/8/layout/default"/>
    <dgm:cxn modelId="{3DAF4D6B-1DE8-49C5-932D-A739E3D8E77C}" srcId="{516C0A83-3019-446C-AB88-AD444AF478EE}" destId="{811CBADA-2E02-4D14-A6C0-FFAC6C8AA14B}" srcOrd="2" destOrd="0" parTransId="{6F71FF02-3BA8-4923-9061-35A68136FF03}" sibTransId="{3AF370D1-6513-475B-BCFE-1267AEF19436}"/>
    <dgm:cxn modelId="{738FFA1B-CC17-42E1-809E-5A17CC9DEB26}" type="presOf" srcId="{8EAF6A6F-5722-40BC-A12E-1EBE1D5BBDFE}" destId="{BBEA8311-BEC5-48F9-B2DE-E68C045EDFA2}" srcOrd="0" destOrd="0" presId="urn:microsoft.com/office/officeart/2005/8/layout/default"/>
    <dgm:cxn modelId="{F004EFBD-3002-46E1-833B-0D39B3EF1C1A}" type="presParOf" srcId="{46319CE4-8531-41E2-A13D-C93AFD05C885}" destId="{6788CE8A-0AC0-4C02-8EC4-1EF08D79A6E6}" srcOrd="0" destOrd="0" presId="urn:microsoft.com/office/officeart/2005/8/layout/default"/>
    <dgm:cxn modelId="{FA7C8A0D-65D2-4112-86E0-C991DF5E79C7}" type="presParOf" srcId="{46319CE4-8531-41E2-A13D-C93AFD05C885}" destId="{5B1F85D0-0E89-4807-9CB4-3F3CBCDD04E3}" srcOrd="1" destOrd="0" presId="urn:microsoft.com/office/officeart/2005/8/layout/default"/>
    <dgm:cxn modelId="{43467A58-1C52-4602-A8DB-4918348B778D}" type="presParOf" srcId="{46319CE4-8531-41E2-A13D-C93AFD05C885}" destId="{B1A31041-139E-4F91-A029-ADD0E3DCECA2}" srcOrd="2" destOrd="0" presId="urn:microsoft.com/office/officeart/2005/8/layout/default"/>
    <dgm:cxn modelId="{EB01A228-89A4-49B2-AD17-F741135086AC}" type="presParOf" srcId="{46319CE4-8531-41E2-A13D-C93AFD05C885}" destId="{9C895484-6542-4E4D-978A-EC0E9BD0760E}" srcOrd="3" destOrd="0" presId="urn:microsoft.com/office/officeart/2005/8/layout/default"/>
    <dgm:cxn modelId="{F5A33DBA-DA9D-4B5D-8C89-8DB143F22441}" type="presParOf" srcId="{46319CE4-8531-41E2-A13D-C93AFD05C885}" destId="{AC1DEBD8-B6D4-4BFD-A692-DB5C43D6BC09}" srcOrd="4" destOrd="0" presId="urn:microsoft.com/office/officeart/2005/8/layout/default"/>
    <dgm:cxn modelId="{805854FB-C52B-4FB8-8E87-5E3ABF41ADB0}" type="presParOf" srcId="{46319CE4-8531-41E2-A13D-C93AFD05C885}" destId="{BEE3D6A2-7ACA-4405-8169-F1B74D065DC9}" srcOrd="5" destOrd="0" presId="urn:microsoft.com/office/officeart/2005/8/layout/default"/>
    <dgm:cxn modelId="{6633F426-EC65-4706-B4FB-ED3E5E7400E7}" type="presParOf" srcId="{46319CE4-8531-41E2-A13D-C93AFD05C885}" destId="{F8635613-591F-4CC5-AD98-6FF5B16E5C60}" srcOrd="6" destOrd="0" presId="urn:microsoft.com/office/officeart/2005/8/layout/default"/>
    <dgm:cxn modelId="{3A225A6C-8CA3-4255-B449-D596CCD0B78B}" type="presParOf" srcId="{46319CE4-8531-41E2-A13D-C93AFD05C885}" destId="{36993DB1-97E7-4292-B297-BD9497573158}" srcOrd="7" destOrd="0" presId="urn:microsoft.com/office/officeart/2005/8/layout/default"/>
    <dgm:cxn modelId="{73239EEE-D4D9-497E-B7B7-BB862F4795F0}" type="presParOf" srcId="{46319CE4-8531-41E2-A13D-C93AFD05C885}" destId="{83A10E47-5CA8-4095-9A0D-A05CFE783404}" srcOrd="8" destOrd="0" presId="urn:microsoft.com/office/officeart/2005/8/layout/default"/>
    <dgm:cxn modelId="{EDB0B6D0-9C75-4FDE-A8E6-89811F1B5E06}" type="presParOf" srcId="{46319CE4-8531-41E2-A13D-C93AFD05C885}" destId="{207B74A8-6208-4034-9A93-6BBECB6A4B01}" srcOrd="9" destOrd="0" presId="urn:microsoft.com/office/officeart/2005/8/layout/default"/>
    <dgm:cxn modelId="{501A1493-8539-4DE4-97AC-A6CBFFB44DA4}" type="presParOf" srcId="{46319CE4-8531-41E2-A13D-C93AFD05C885}" destId="{E3192A8E-6516-4D52-B331-273CFF705A7C}" srcOrd="10" destOrd="0" presId="urn:microsoft.com/office/officeart/2005/8/layout/default"/>
    <dgm:cxn modelId="{C0DB6C5B-D92D-4193-8A20-579B5DA5274B}" type="presParOf" srcId="{46319CE4-8531-41E2-A13D-C93AFD05C885}" destId="{D1264222-789D-4AB0-8C22-90A204A46376}" srcOrd="11" destOrd="0" presId="urn:microsoft.com/office/officeart/2005/8/layout/default"/>
    <dgm:cxn modelId="{41C01044-021D-4F4D-B90B-CD99A57B6904}" type="presParOf" srcId="{46319CE4-8531-41E2-A13D-C93AFD05C885}" destId="{E5E80F4D-ECC8-4476-9EBC-6CF371A0C510}" srcOrd="12" destOrd="0" presId="urn:microsoft.com/office/officeart/2005/8/layout/default"/>
    <dgm:cxn modelId="{EB4E798D-AB16-4C68-A846-C2B7E3410F87}" type="presParOf" srcId="{46319CE4-8531-41E2-A13D-C93AFD05C885}" destId="{EC95D3D7-1D82-42E9-9722-076E5486C028}" srcOrd="13" destOrd="0" presId="urn:microsoft.com/office/officeart/2005/8/layout/default"/>
    <dgm:cxn modelId="{A93720F8-01CE-4DBE-97BF-0673B25CDA4A}" type="presParOf" srcId="{46319CE4-8531-41E2-A13D-C93AFD05C885}" destId="{ABBB3F3E-913D-44F0-9085-C6E5E142EBDA}" srcOrd="14" destOrd="0" presId="urn:microsoft.com/office/officeart/2005/8/layout/default"/>
    <dgm:cxn modelId="{CA2B4A36-0654-4B1C-B6A8-8548740379B8}" type="presParOf" srcId="{46319CE4-8531-41E2-A13D-C93AFD05C885}" destId="{6F72B9D2-FFF3-468E-B6A1-44E73AF33652}" srcOrd="15" destOrd="0" presId="urn:microsoft.com/office/officeart/2005/8/layout/default"/>
    <dgm:cxn modelId="{2ABF2038-9AA5-4417-8542-42695C92047F}" type="presParOf" srcId="{46319CE4-8531-41E2-A13D-C93AFD05C885}" destId="{BBEA8311-BEC5-48F9-B2DE-E68C045EDFA2}"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EA965-CBAD-4487-BC8F-DB509766140D}">
      <dsp:nvSpPr>
        <dsp:cNvPr id="0" name=""/>
        <dsp:cNvSpPr/>
      </dsp:nvSpPr>
      <dsp:spPr>
        <a:xfrm>
          <a:off x="0" y="889345"/>
          <a:ext cx="7224464" cy="1526174"/>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0699" tIns="395732" rIns="560699" bIns="170688" numCol="1" spcCol="1270" anchor="t" anchorCtr="0">
          <a:noAutofit/>
        </a:bodyPr>
        <a:lstStyle/>
        <a:p>
          <a:pPr marL="228600" lvl="1" indent="0" algn="r" defTabSz="1066800" rtl="1">
            <a:lnSpc>
              <a:spcPct val="90000"/>
            </a:lnSpc>
            <a:spcBef>
              <a:spcPct val="0"/>
            </a:spcBef>
            <a:spcAft>
              <a:spcPct val="15000"/>
            </a:spcAft>
            <a:buChar char="••"/>
          </a:pPr>
          <a:endParaRPr lang="en-US" sz="2400" kern="1200" dirty="0">
            <a:cs typeface="2  Mitra" panose="00000400000000000000" pitchFamily="2" charset="-78"/>
          </a:endParaRPr>
        </a:p>
        <a:p>
          <a:pPr marL="228600" lvl="1" indent="-228600" algn="r" defTabSz="1066800" rtl="1">
            <a:lnSpc>
              <a:spcPct val="90000"/>
            </a:lnSpc>
            <a:spcBef>
              <a:spcPct val="0"/>
            </a:spcBef>
            <a:spcAft>
              <a:spcPct val="15000"/>
            </a:spcAft>
            <a:buChar char="••"/>
          </a:pPr>
          <a:r>
            <a:rPr lang="fa-IR" sz="2400" kern="1200" dirty="0" smtClean="0">
              <a:cs typeface="2  Mitra" panose="00000400000000000000" pitchFamily="2" charset="-78"/>
            </a:rPr>
            <a:t>توسعه  مراقبت ها و خدمات نظام سلامت</a:t>
          </a:r>
        </a:p>
      </dsp:txBody>
      <dsp:txXfrm>
        <a:off x="0" y="889345"/>
        <a:ext cx="7224464" cy="1526174"/>
      </dsp:txXfrm>
    </dsp:sp>
    <dsp:sp modelId="{3657AA04-EEB9-423E-BDB2-4E7A8FF409B7}">
      <dsp:nvSpPr>
        <dsp:cNvPr id="0" name=""/>
        <dsp:cNvSpPr/>
      </dsp:nvSpPr>
      <dsp:spPr>
        <a:xfrm>
          <a:off x="361223" y="541920"/>
          <a:ext cx="5057124" cy="560880"/>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147" tIns="0" rIns="191147" bIns="0" numCol="1" spcCol="1270" anchor="ctr" anchorCtr="0">
          <a:noAutofit/>
        </a:bodyPr>
        <a:lstStyle/>
        <a:p>
          <a:pPr lvl="0" algn="r" defTabSz="1244600" rtl="1">
            <a:lnSpc>
              <a:spcPct val="90000"/>
            </a:lnSpc>
            <a:spcBef>
              <a:spcPct val="0"/>
            </a:spcBef>
            <a:spcAft>
              <a:spcPct val="35000"/>
            </a:spcAft>
          </a:pPr>
          <a:r>
            <a:rPr lang="fa-IR" sz="2800" kern="1200" dirty="0" smtClean="0">
              <a:solidFill>
                <a:schemeClr val="tx1"/>
              </a:solidFill>
            </a:rPr>
            <a:t>هدف کلی </a:t>
          </a:r>
          <a:endParaRPr lang="en-US" sz="2800" kern="1200" dirty="0">
            <a:solidFill>
              <a:schemeClr val="tx1"/>
            </a:solidFill>
          </a:endParaRPr>
        </a:p>
      </dsp:txBody>
      <dsp:txXfrm>
        <a:off x="388603" y="569300"/>
        <a:ext cx="5002364" cy="506120"/>
      </dsp:txXfrm>
    </dsp:sp>
    <dsp:sp modelId="{7BCCAA94-D759-4E67-8787-43AD0CD71F4B}">
      <dsp:nvSpPr>
        <dsp:cNvPr id="0" name=""/>
        <dsp:cNvSpPr/>
      </dsp:nvSpPr>
      <dsp:spPr>
        <a:xfrm>
          <a:off x="0" y="2742845"/>
          <a:ext cx="7224464" cy="793012"/>
        </a:xfrm>
        <a:prstGeom prst="rect">
          <a:avLst/>
        </a:prstGeom>
        <a:solidFill>
          <a:schemeClr val="lt1">
            <a:alpha val="90000"/>
            <a:hueOff val="0"/>
            <a:satOff val="0"/>
            <a:lumOff val="0"/>
            <a:alphaOff val="0"/>
          </a:schemeClr>
        </a:solidFill>
        <a:ln w="25400" cap="flat" cmpd="sng" algn="ctr">
          <a:solidFill>
            <a:schemeClr val="accent2">
              <a:hueOff val="3864684"/>
              <a:satOff val="-41326"/>
              <a:lumOff val="107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0699" tIns="395732" rIns="560699" bIns="135128" numCol="1" spcCol="1270" anchor="t" anchorCtr="0">
          <a:noAutofit/>
        </a:bodyPr>
        <a:lstStyle/>
        <a:p>
          <a:pPr marL="171450" lvl="1" indent="-171450" algn="r" defTabSz="844550" rtl="1">
            <a:lnSpc>
              <a:spcPct val="90000"/>
            </a:lnSpc>
            <a:spcBef>
              <a:spcPct val="0"/>
            </a:spcBef>
            <a:spcAft>
              <a:spcPct val="15000"/>
            </a:spcAft>
            <a:buChar char="••"/>
          </a:pPr>
          <a:r>
            <a:rPr lang="fa-IR" sz="1900" kern="1200" smtClean="0"/>
            <a:t>افزایش دسترسی به خدمات سلامت</a:t>
          </a:r>
          <a:endParaRPr lang="fa-IR" sz="1900" kern="1200"/>
        </a:p>
      </dsp:txBody>
      <dsp:txXfrm>
        <a:off x="0" y="2742845"/>
        <a:ext cx="7224464" cy="793012"/>
      </dsp:txXfrm>
    </dsp:sp>
    <dsp:sp modelId="{FA583C0C-4174-4E2E-96A8-29EA4C99A502}">
      <dsp:nvSpPr>
        <dsp:cNvPr id="0" name=""/>
        <dsp:cNvSpPr/>
      </dsp:nvSpPr>
      <dsp:spPr>
        <a:xfrm>
          <a:off x="361223" y="2451135"/>
          <a:ext cx="5057124" cy="560880"/>
        </a:xfrm>
        <a:prstGeom prst="roundRect">
          <a:avLst/>
        </a:prstGeom>
        <a:solidFill>
          <a:srgbClr val="EED28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147" tIns="0" rIns="191147" bIns="0" numCol="1" spcCol="1270" anchor="ctr" anchorCtr="0">
          <a:noAutofit/>
        </a:bodyPr>
        <a:lstStyle/>
        <a:p>
          <a:pPr lvl="0" algn="r" defTabSz="844550" rtl="1">
            <a:lnSpc>
              <a:spcPct val="90000"/>
            </a:lnSpc>
            <a:spcBef>
              <a:spcPct val="0"/>
            </a:spcBef>
            <a:spcAft>
              <a:spcPct val="35000"/>
            </a:spcAft>
          </a:pPr>
          <a:r>
            <a:rPr lang="fa-IR" sz="1900" kern="1200" dirty="0" smtClean="0">
              <a:solidFill>
                <a:schemeClr val="tx1"/>
              </a:solidFill>
            </a:rPr>
            <a:t>هدف کمی در راستای کاهش عوامل خطر و بار بیماری ها</a:t>
          </a:r>
          <a:endParaRPr lang="en-US" sz="1900" kern="1200" dirty="0">
            <a:solidFill>
              <a:schemeClr val="tx1"/>
            </a:solidFill>
          </a:endParaRPr>
        </a:p>
      </dsp:txBody>
      <dsp:txXfrm>
        <a:off x="388603" y="2478515"/>
        <a:ext cx="5002364" cy="506120"/>
      </dsp:txXfrm>
    </dsp:sp>
    <dsp:sp modelId="{FDEC2CA9-21D9-49A7-B5AF-E9D856DFAD6F}">
      <dsp:nvSpPr>
        <dsp:cNvPr id="0" name=""/>
        <dsp:cNvSpPr/>
      </dsp:nvSpPr>
      <dsp:spPr>
        <a:xfrm>
          <a:off x="0" y="3907628"/>
          <a:ext cx="7224464" cy="1167075"/>
        </a:xfrm>
        <a:prstGeom prst="rect">
          <a:avLst/>
        </a:prstGeom>
        <a:solidFill>
          <a:schemeClr val="lt1">
            <a:alpha val="90000"/>
            <a:hueOff val="0"/>
            <a:satOff val="0"/>
            <a:lumOff val="0"/>
            <a:alphaOff val="0"/>
          </a:schemeClr>
        </a:solidFill>
        <a:ln w="25400" cap="flat" cmpd="sng" algn="ctr">
          <a:solidFill>
            <a:schemeClr val="accent2">
              <a:hueOff val="7729367"/>
              <a:satOff val="-82653"/>
              <a:lumOff val="215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0699" tIns="395732" rIns="560699" bIns="199136" numCol="1" spcCol="1270" anchor="t" anchorCtr="0">
          <a:noAutofit/>
        </a:bodyPr>
        <a:lstStyle/>
        <a:p>
          <a:pPr marL="285750" lvl="1" indent="-285750" algn="r" defTabSz="1244600" rtl="1">
            <a:lnSpc>
              <a:spcPct val="90000"/>
            </a:lnSpc>
            <a:spcBef>
              <a:spcPct val="0"/>
            </a:spcBef>
            <a:spcAft>
              <a:spcPct val="15000"/>
            </a:spcAft>
            <a:buChar char="••"/>
          </a:pPr>
          <a:r>
            <a:rPr lang="fa-IR" sz="2800" kern="1200" dirty="0" smtClean="0">
              <a:cs typeface="2  Mitra" panose="00000400000000000000" pitchFamily="2" charset="-78"/>
            </a:rPr>
            <a:t>شیوه زندگی سالم در دوران سالمندی</a:t>
          </a:r>
          <a:endParaRPr lang="en-US" sz="2800" kern="1200" dirty="0"/>
        </a:p>
      </dsp:txBody>
      <dsp:txXfrm>
        <a:off x="0" y="3907628"/>
        <a:ext cx="7224464" cy="1167075"/>
      </dsp:txXfrm>
    </dsp:sp>
    <dsp:sp modelId="{04B23251-889F-4C6B-98DD-56056D6F6DDD}">
      <dsp:nvSpPr>
        <dsp:cNvPr id="0" name=""/>
        <dsp:cNvSpPr/>
      </dsp:nvSpPr>
      <dsp:spPr>
        <a:xfrm>
          <a:off x="361223" y="3627188"/>
          <a:ext cx="5057124" cy="560880"/>
        </a:xfrm>
        <a:prstGeom prst="round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147" tIns="0" rIns="191147" bIns="0" numCol="1" spcCol="1270" anchor="ctr" anchorCtr="0">
          <a:noAutofit/>
        </a:bodyPr>
        <a:lstStyle/>
        <a:p>
          <a:pPr lvl="0" algn="r" defTabSz="1244600" rtl="1">
            <a:lnSpc>
              <a:spcPct val="90000"/>
            </a:lnSpc>
            <a:spcBef>
              <a:spcPct val="0"/>
            </a:spcBef>
            <a:spcAft>
              <a:spcPct val="35000"/>
            </a:spcAft>
          </a:pPr>
          <a:r>
            <a:rPr lang="fa-IR" sz="2800" kern="1200" dirty="0" smtClean="0">
              <a:solidFill>
                <a:schemeClr val="tx1"/>
              </a:solidFill>
              <a:cs typeface="2  Mitra" panose="00000400000000000000" pitchFamily="2" charset="-78"/>
            </a:rPr>
            <a:t>مداخله و برنامه </a:t>
          </a:r>
          <a:endParaRPr lang="en-US" sz="2800" kern="1200" dirty="0">
            <a:solidFill>
              <a:schemeClr val="tx1"/>
            </a:solidFill>
            <a:cs typeface="2  Mitra" panose="00000400000000000000" pitchFamily="2" charset="-78"/>
          </a:endParaRPr>
        </a:p>
      </dsp:txBody>
      <dsp:txXfrm>
        <a:off x="388603" y="3654568"/>
        <a:ext cx="5002364" cy="50612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EA965-CBAD-4487-BC8F-DB509766140D}">
      <dsp:nvSpPr>
        <dsp:cNvPr id="0" name=""/>
        <dsp:cNvSpPr/>
      </dsp:nvSpPr>
      <dsp:spPr>
        <a:xfrm>
          <a:off x="0" y="591237"/>
          <a:ext cx="7224464" cy="883575"/>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0699" tIns="229108" rIns="560699" bIns="170688" numCol="1" spcCol="1270" anchor="t" anchorCtr="0">
          <a:noAutofit/>
        </a:bodyPr>
        <a:lstStyle/>
        <a:p>
          <a:pPr marL="228600" lvl="1" indent="-228600" algn="r" defTabSz="1066800" rtl="1">
            <a:lnSpc>
              <a:spcPct val="90000"/>
            </a:lnSpc>
            <a:spcBef>
              <a:spcPct val="0"/>
            </a:spcBef>
            <a:spcAft>
              <a:spcPct val="15000"/>
            </a:spcAft>
            <a:buChar char="••"/>
          </a:pPr>
          <a:r>
            <a:rPr lang="fa-IR" sz="2400" kern="1200" dirty="0" smtClean="0">
              <a:cs typeface="2  Mitra" panose="00000400000000000000" pitchFamily="2" charset="-78"/>
            </a:rPr>
            <a:t>ارتقای سلامت همه جانبه در ابعاد جسمی- روانی واجتماعی</a:t>
          </a:r>
          <a:endParaRPr lang="en-US" sz="2400" kern="1200" dirty="0">
            <a:cs typeface="2  Mitra" panose="00000400000000000000" pitchFamily="2" charset="-78"/>
          </a:endParaRPr>
        </a:p>
      </dsp:txBody>
      <dsp:txXfrm>
        <a:off x="0" y="591237"/>
        <a:ext cx="7224464" cy="883575"/>
      </dsp:txXfrm>
    </dsp:sp>
    <dsp:sp modelId="{3657AA04-EEB9-423E-BDB2-4E7A8FF409B7}">
      <dsp:nvSpPr>
        <dsp:cNvPr id="0" name=""/>
        <dsp:cNvSpPr/>
      </dsp:nvSpPr>
      <dsp:spPr>
        <a:xfrm>
          <a:off x="361223" y="37576"/>
          <a:ext cx="5633181" cy="716020"/>
        </a:xfrm>
        <a:prstGeom prst="round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147" tIns="0" rIns="191147" bIns="0" numCol="1" spcCol="1270" anchor="ctr" anchorCtr="0">
          <a:noAutofit/>
        </a:bodyPr>
        <a:lstStyle/>
        <a:p>
          <a:pPr lvl="0" algn="r" defTabSz="1244600" rtl="1">
            <a:lnSpc>
              <a:spcPct val="90000"/>
            </a:lnSpc>
            <a:spcBef>
              <a:spcPct val="0"/>
            </a:spcBef>
            <a:spcAft>
              <a:spcPct val="35000"/>
            </a:spcAft>
          </a:pPr>
          <a:r>
            <a:rPr lang="fa-IR" sz="2800" kern="1200" dirty="0" smtClean="0">
              <a:solidFill>
                <a:schemeClr val="tx1"/>
              </a:solidFill>
            </a:rPr>
            <a:t>هدف کلی </a:t>
          </a:r>
          <a:endParaRPr lang="en-US" sz="2800" kern="1200" dirty="0">
            <a:solidFill>
              <a:schemeClr val="tx1"/>
            </a:solidFill>
          </a:endParaRPr>
        </a:p>
      </dsp:txBody>
      <dsp:txXfrm>
        <a:off x="396176" y="72529"/>
        <a:ext cx="5563275" cy="646114"/>
      </dsp:txXfrm>
    </dsp:sp>
    <dsp:sp modelId="{7BCCAA94-D759-4E67-8787-43AD0CD71F4B}">
      <dsp:nvSpPr>
        <dsp:cNvPr id="0" name=""/>
        <dsp:cNvSpPr/>
      </dsp:nvSpPr>
      <dsp:spPr>
        <a:xfrm>
          <a:off x="0" y="2194030"/>
          <a:ext cx="7224464" cy="1767150"/>
        </a:xfrm>
        <a:prstGeom prst="rect">
          <a:avLst/>
        </a:prstGeom>
        <a:solidFill>
          <a:schemeClr val="lt1">
            <a:alpha val="90000"/>
            <a:hueOff val="0"/>
            <a:satOff val="0"/>
            <a:lumOff val="0"/>
            <a:alphaOff val="0"/>
          </a:schemeClr>
        </a:solidFill>
        <a:ln w="25400" cap="flat" cmpd="sng" algn="ctr">
          <a:solidFill>
            <a:schemeClr val="accent2">
              <a:hueOff val="3864684"/>
              <a:satOff val="-41326"/>
              <a:lumOff val="1078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0699" tIns="229108" rIns="560699" bIns="170688" numCol="1" spcCol="1270" anchor="t" anchorCtr="0">
          <a:noAutofit/>
        </a:bodyPr>
        <a:lstStyle/>
        <a:p>
          <a:pPr marL="228600" lvl="1" indent="-228600" algn="just" defTabSz="1066800" rtl="1">
            <a:lnSpc>
              <a:spcPct val="90000"/>
            </a:lnSpc>
            <a:spcBef>
              <a:spcPct val="0"/>
            </a:spcBef>
            <a:spcAft>
              <a:spcPct val="15000"/>
            </a:spcAft>
            <a:buChar char="••"/>
          </a:pPr>
          <a:r>
            <a:rPr lang="fa-IR" sz="2400" kern="1200" dirty="0" smtClean="0">
              <a:cs typeface="2  Mitra" panose="00000400000000000000" pitchFamily="2" charset="-78"/>
            </a:rPr>
            <a:t>افزایش کمی و کیفی پوشش مراقبت گروه های سنی ( دانشگاه با پوشش زیر 25 به 45 –دانشگاه با پوشش 25 تا 45 به 65 –دانشگاه با پوشش 45 تا 69 به 85)</a:t>
          </a:r>
          <a:endParaRPr lang="en-US" sz="2400" kern="1200" dirty="0">
            <a:cs typeface="2  Mitra" panose="00000400000000000000" pitchFamily="2" charset="-78"/>
          </a:endParaRPr>
        </a:p>
      </dsp:txBody>
      <dsp:txXfrm>
        <a:off x="0" y="2194030"/>
        <a:ext cx="7224464" cy="1767150"/>
      </dsp:txXfrm>
    </dsp:sp>
    <dsp:sp modelId="{FA583C0C-4174-4E2E-96A8-29EA4C99A502}">
      <dsp:nvSpPr>
        <dsp:cNvPr id="0" name=""/>
        <dsp:cNvSpPr/>
      </dsp:nvSpPr>
      <dsp:spPr>
        <a:xfrm>
          <a:off x="361223" y="1534212"/>
          <a:ext cx="5633181" cy="822178"/>
        </a:xfrm>
        <a:prstGeom prst="roundRect">
          <a:avLst/>
        </a:prstGeom>
        <a:solidFill>
          <a:srgbClr val="EED28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147" tIns="0" rIns="191147" bIns="0" numCol="1" spcCol="1270" anchor="ctr" anchorCtr="0">
          <a:noAutofit/>
        </a:bodyPr>
        <a:lstStyle/>
        <a:p>
          <a:pPr lvl="0" algn="r" defTabSz="1066800" rtl="1">
            <a:lnSpc>
              <a:spcPct val="90000"/>
            </a:lnSpc>
            <a:spcBef>
              <a:spcPct val="0"/>
            </a:spcBef>
            <a:spcAft>
              <a:spcPct val="35000"/>
            </a:spcAft>
          </a:pPr>
          <a:r>
            <a:rPr lang="fa-IR" sz="2400" kern="1200" dirty="0" smtClean="0">
              <a:solidFill>
                <a:schemeClr val="tx1"/>
              </a:solidFill>
              <a:cs typeface="2  Mitra" panose="00000400000000000000" pitchFamily="2" charset="-78"/>
            </a:rPr>
            <a:t>هدف کمی در راستای ارتقای سلامت همه جانبه در ابعاد جسمی- روانی واجتماعی:</a:t>
          </a:r>
          <a:endParaRPr lang="en-US" sz="2400" kern="1200" dirty="0">
            <a:solidFill>
              <a:schemeClr val="tx1"/>
            </a:solidFill>
          </a:endParaRPr>
        </a:p>
      </dsp:txBody>
      <dsp:txXfrm>
        <a:off x="401358" y="1574347"/>
        <a:ext cx="5552911" cy="741908"/>
      </dsp:txXfrm>
    </dsp:sp>
    <dsp:sp modelId="{FDEC2CA9-21D9-49A7-B5AF-E9D856DFAD6F}">
      <dsp:nvSpPr>
        <dsp:cNvPr id="0" name=""/>
        <dsp:cNvSpPr/>
      </dsp:nvSpPr>
      <dsp:spPr>
        <a:xfrm>
          <a:off x="0" y="4695472"/>
          <a:ext cx="7224464" cy="883575"/>
        </a:xfrm>
        <a:prstGeom prst="rect">
          <a:avLst/>
        </a:prstGeom>
        <a:solidFill>
          <a:schemeClr val="lt1">
            <a:alpha val="90000"/>
            <a:hueOff val="0"/>
            <a:satOff val="0"/>
            <a:lumOff val="0"/>
            <a:alphaOff val="0"/>
          </a:schemeClr>
        </a:solidFill>
        <a:ln w="25400" cap="flat" cmpd="sng" algn="ctr">
          <a:solidFill>
            <a:schemeClr val="accent2">
              <a:hueOff val="7729367"/>
              <a:satOff val="-82653"/>
              <a:lumOff val="2156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560699" tIns="229108" rIns="560699" bIns="170688" numCol="1" spcCol="1270" anchor="t" anchorCtr="0">
          <a:noAutofit/>
        </a:bodyPr>
        <a:lstStyle/>
        <a:p>
          <a:pPr marL="228600" lvl="1" indent="-228600" algn="r" defTabSz="1066800" rtl="1">
            <a:lnSpc>
              <a:spcPct val="90000"/>
            </a:lnSpc>
            <a:spcBef>
              <a:spcPct val="0"/>
            </a:spcBef>
            <a:spcAft>
              <a:spcPct val="15000"/>
            </a:spcAft>
            <a:buChar char="••"/>
          </a:pPr>
          <a:r>
            <a:rPr lang="fa-IR" sz="2400" kern="1200" dirty="0" smtClean="0">
              <a:cs typeface="2  Mitra" panose="00000400000000000000" pitchFamily="2" charset="-78"/>
            </a:rPr>
            <a:t>مراقبت های ادغام یافته سلامت سالمندان</a:t>
          </a:r>
          <a:endParaRPr lang="en-US" sz="2400" kern="1200" dirty="0"/>
        </a:p>
      </dsp:txBody>
      <dsp:txXfrm>
        <a:off x="0" y="4695472"/>
        <a:ext cx="7224464" cy="883575"/>
      </dsp:txXfrm>
    </dsp:sp>
    <dsp:sp modelId="{04B23251-889F-4C6B-98DD-56056D6F6DDD}">
      <dsp:nvSpPr>
        <dsp:cNvPr id="0" name=""/>
        <dsp:cNvSpPr/>
      </dsp:nvSpPr>
      <dsp:spPr>
        <a:xfrm>
          <a:off x="361223" y="4020580"/>
          <a:ext cx="5633181" cy="837251"/>
        </a:xfrm>
        <a:prstGeom prst="round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1147" tIns="0" rIns="191147" bIns="0" numCol="1" spcCol="1270" anchor="ctr" anchorCtr="0">
          <a:noAutofit/>
        </a:bodyPr>
        <a:lstStyle/>
        <a:p>
          <a:pPr lvl="0" algn="r" defTabSz="1244600" rtl="1">
            <a:lnSpc>
              <a:spcPct val="90000"/>
            </a:lnSpc>
            <a:spcBef>
              <a:spcPct val="0"/>
            </a:spcBef>
            <a:spcAft>
              <a:spcPct val="35000"/>
            </a:spcAft>
          </a:pPr>
          <a:r>
            <a:rPr lang="fa-IR" sz="2800" kern="1200" dirty="0" smtClean="0">
              <a:solidFill>
                <a:schemeClr val="tx1"/>
              </a:solidFill>
              <a:cs typeface="2  Mitra" panose="00000400000000000000" pitchFamily="2" charset="-78"/>
            </a:rPr>
            <a:t>مداخله و برنامه </a:t>
          </a:r>
          <a:endParaRPr lang="en-US" sz="2800" kern="1200" dirty="0">
            <a:solidFill>
              <a:schemeClr val="tx1"/>
            </a:solidFill>
            <a:cs typeface="2  Mitra" panose="00000400000000000000" pitchFamily="2" charset="-78"/>
          </a:endParaRPr>
        </a:p>
      </dsp:txBody>
      <dsp:txXfrm>
        <a:off x="402094" y="4061451"/>
        <a:ext cx="5551439" cy="7555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788CE8A-0AC0-4C02-8EC4-1EF08D79A6E6}">
      <dsp:nvSpPr>
        <dsp:cNvPr id="0" name=""/>
        <dsp:cNvSpPr/>
      </dsp:nvSpPr>
      <dsp:spPr>
        <a:xfrm>
          <a:off x="770078" y="572402"/>
          <a:ext cx="3514420" cy="794666"/>
        </a:xfrm>
        <a:prstGeom prst="rect">
          <a:avLst/>
        </a:prstGeom>
        <a:solidFill>
          <a:schemeClr val="accent6">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a-IR" sz="1700" b="1" kern="1200" dirty="0" smtClean="0">
              <a:solidFill>
                <a:schemeClr val="tx1"/>
              </a:solidFill>
              <a:cs typeface="2  Mitra" pitchFamily="2" charset="-78"/>
            </a:rPr>
            <a:t>دستورالعمل ابلاغی شناسایی طبقه بندی و خطر پذیری سالمندان</a:t>
          </a:r>
          <a:r>
            <a:rPr lang="fa-IR" sz="1700" kern="1200" dirty="0" smtClean="0">
              <a:solidFill>
                <a:schemeClr val="tx1"/>
              </a:solidFill>
              <a:cs typeface="2  Mitra" pitchFamily="2" charset="-78"/>
            </a:rPr>
            <a:t> </a:t>
          </a:r>
          <a:endParaRPr lang="en-US" sz="1700" kern="1200" dirty="0"/>
        </a:p>
      </dsp:txBody>
      <dsp:txXfrm>
        <a:off x="770078" y="572402"/>
        <a:ext cx="3514420" cy="794666"/>
      </dsp:txXfrm>
    </dsp:sp>
    <dsp:sp modelId="{B1A31041-139E-4F91-A029-ADD0E3DCECA2}">
      <dsp:nvSpPr>
        <dsp:cNvPr id="0" name=""/>
        <dsp:cNvSpPr/>
      </dsp:nvSpPr>
      <dsp:spPr>
        <a:xfrm>
          <a:off x="4500477" y="572402"/>
          <a:ext cx="3514420" cy="794666"/>
        </a:xfrm>
        <a:prstGeom prst="rect">
          <a:avLst/>
        </a:prstGeom>
        <a:solidFill>
          <a:schemeClr val="accent5">
            <a:lumMod val="60000"/>
            <a:lumOff val="40000"/>
          </a:schemeClr>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a-IR" sz="1700" b="1" kern="1200" dirty="0" smtClean="0">
              <a:solidFill>
                <a:schemeClr val="tx1"/>
              </a:solidFill>
              <a:cs typeface="2  Mitra" pitchFamily="2" charset="-78"/>
            </a:rPr>
            <a:t>دستورالعمل مکمل  ویتامین دی برای سالمندان</a:t>
          </a:r>
          <a:endParaRPr lang="en-US" sz="1700" b="1" kern="1200" dirty="0"/>
        </a:p>
      </dsp:txBody>
      <dsp:txXfrm>
        <a:off x="4500477" y="572402"/>
        <a:ext cx="3514420" cy="794666"/>
      </dsp:txXfrm>
    </dsp:sp>
    <dsp:sp modelId="{AC1DEBD8-B6D4-4BFD-A692-DB5C43D6BC09}">
      <dsp:nvSpPr>
        <dsp:cNvPr id="0" name=""/>
        <dsp:cNvSpPr/>
      </dsp:nvSpPr>
      <dsp:spPr>
        <a:xfrm>
          <a:off x="259516" y="1583046"/>
          <a:ext cx="2159782" cy="1295869"/>
        </a:xfrm>
        <a:prstGeom prst="rect">
          <a:avLst/>
        </a:prstGeom>
        <a:solidFill>
          <a:schemeClr val="accent4">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a-IR" sz="1700" b="1" kern="1200" dirty="0" smtClean="0">
              <a:solidFill>
                <a:schemeClr val="tx1"/>
              </a:solidFill>
              <a:cs typeface="2  Mitra" pitchFamily="2" charset="-78"/>
            </a:rPr>
            <a:t>راهنمای استفاده ازسامانه سیب ویژه پزشک و غیر پزشک </a:t>
          </a:r>
          <a:endParaRPr lang="fa-IR" sz="1700" b="1" kern="1200" dirty="0">
            <a:solidFill>
              <a:schemeClr val="tx1"/>
            </a:solidFill>
            <a:cs typeface="2  Mitra" pitchFamily="2" charset="-78"/>
          </a:endParaRPr>
        </a:p>
      </dsp:txBody>
      <dsp:txXfrm>
        <a:off x="259516" y="1583046"/>
        <a:ext cx="2159782" cy="1295869"/>
      </dsp:txXfrm>
    </dsp:sp>
    <dsp:sp modelId="{F8635613-591F-4CC5-AD98-6FF5B16E5C60}">
      <dsp:nvSpPr>
        <dsp:cNvPr id="0" name=""/>
        <dsp:cNvSpPr/>
      </dsp:nvSpPr>
      <dsp:spPr>
        <a:xfrm>
          <a:off x="2635277" y="1833648"/>
          <a:ext cx="3514420" cy="794666"/>
        </a:xfrm>
        <a:prstGeom prst="rect">
          <a:avLst/>
        </a:prstGeom>
        <a:solidFill>
          <a:schemeClr val="accent3">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a-IR" sz="1700" b="1" kern="1200" dirty="0" smtClean="0">
              <a:solidFill>
                <a:schemeClr val="tx1"/>
              </a:solidFill>
              <a:cs typeface="2  Mitra" pitchFamily="2" charset="-78"/>
            </a:rPr>
            <a:t>دستورالعمل کلاس بهبود شیوه زندگی سالم </a:t>
          </a:r>
          <a:endParaRPr lang="en-US" sz="1700" b="1" kern="1200" dirty="0"/>
        </a:p>
      </dsp:txBody>
      <dsp:txXfrm>
        <a:off x="2635277" y="1833648"/>
        <a:ext cx="3514420" cy="794666"/>
      </dsp:txXfrm>
    </dsp:sp>
    <dsp:sp modelId="{83A10E47-5CA8-4095-9A0D-A05CFE783404}">
      <dsp:nvSpPr>
        <dsp:cNvPr id="0" name=""/>
        <dsp:cNvSpPr/>
      </dsp:nvSpPr>
      <dsp:spPr>
        <a:xfrm>
          <a:off x="6365676" y="1583046"/>
          <a:ext cx="2159782" cy="1295869"/>
        </a:xfrm>
        <a:prstGeom prst="rect">
          <a:avLst/>
        </a:prstGeom>
        <a:solidFill>
          <a:schemeClr val="accent2">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a-IR" sz="1700" b="1" kern="1200" dirty="0" smtClean="0">
              <a:solidFill>
                <a:schemeClr val="tx1"/>
              </a:solidFill>
              <a:cs typeface="2  Mitra" pitchFamily="2" charset="-78"/>
            </a:rPr>
            <a:t>تقویم آموزشی سالمندان </a:t>
          </a:r>
          <a:endParaRPr lang="fa-IR" sz="1700" b="1" kern="1200" dirty="0">
            <a:solidFill>
              <a:schemeClr val="tx1"/>
            </a:solidFill>
            <a:cs typeface="2  Mitra" pitchFamily="2" charset="-78"/>
          </a:endParaRPr>
        </a:p>
      </dsp:txBody>
      <dsp:txXfrm>
        <a:off x="6365676" y="1583046"/>
        <a:ext cx="2159782" cy="1295869"/>
      </dsp:txXfrm>
    </dsp:sp>
    <dsp:sp modelId="{E3192A8E-6516-4D52-B331-273CFF705A7C}">
      <dsp:nvSpPr>
        <dsp:cNvPr id="0" name=""/>
        <dsp:cNvSpPr/>
      </dsp:nvSpPr>
      <dsp:spPr>
        <a:xfrm>
          <a:off x="864093" y="3096346"/>
          <a:ext cx="3514420" cy="794666"/>
        </a:xfrm>
        <a:prstGeom prst="rect">
          <a:avLst/>
        </a:prstGeom>
        <a:solidFill>
          <a:schemeClr val="accent1">
            <a:lumMod val="60000"/>
            <a:lumOff val="4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a-IR" sz="1700" b="1" kern="1200" dirty="0" smtClean="0">
              <a:solidFill>
                <a:schemeClr val="tx1"/>
              </a:solidFill>
              <a:cs typeface="2  Mitra" pitchFamily="2" charset="-78"/>
            </a:rPr>
            <a:t>دستورالعمل کرونا در مراکز نگهداری شبانه روزی</a:t>
          </a:r>
          <a:endParaRPr lang="en-US" sz="1700" b="1" kern="1200" dirty="0"/>
        </a:p>
      </dsp:txBody>
      <dsp:txXfrm>
        <a:off x="864093" y="3096346"/>
        <a:ext cx="3514420" cy="794666"/>
      </dsp:txXfrm>
    </dsp:sp>
    <dsp:sp modelId="{E5E80F4D-ECC8-4476-9EBC-6CF371A0C510}">
      <dsp:nvSpPr>
        <dsp:cNvPr id="0" name=""/>
        <dsp:cNvSpPr/>
      </dsp:nvSpPr>
      <dsp:spPr>
        <a:xfrm>
          <a:off x="4608509" y="3096346"/>
          <a:ext cx="3514420" cy="794666"/>
        </a:xfrm>
        <a:prstGeom prst="rect">
          <a:avLst/>
        </a:prstGeom>
        <a:solidFill>
          <a:schemeClr val="bg2">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a-IR" sz="1700" b="1" kern="1200" dirty="0" smtClean="0">
              <a:solidFill>
                <a:schemeClr val="tx1"/>
              </a:solidFill>
              <a:cs typeface="2  Mitra" pitchFamily="2" charset="-78"/>
            </a:rPr>
            <a:t>بوکلت مراقبت های ادغام یافته سلامت سالمندان</a:t>
          </a:r>
          <a:endParaRPr lang="en-US" sz="1700" b="1" kern="1200" dirty="0"/>
        </a:p>
      </dsp:txBody>
      <dsp:txXfrm>
        <a:off x="4608509" y="3096346"/>
        <a:ext cx="3514420" cy="794666"/>
      </dsp:txXfrm>
    </dsp:sp>
    <dsp:sp modelId="{ABBB3F3E-913D-44F0-9085-C6E5E142EBDA}">
      <dsp:nvSpPr>
        <dsp:cNvPr id="0" name=""/>
        <dsp:cNvSpPr/>
      </dsp:nvSpPr>
      <dsp:spPr>
        <a:xfrm>
          <a:off x="864088" y="4104450"/>
          <a:ext cx="3514420" cy="794666"/>
        </a:xfrm>
        <a:prstGeom prst="rect">
          <a:avLst/>
        </a:prstGeom>
        <a:solidFill>
          <a:schemeClr val="bg1">
            <a:lumMod val="6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a-IR" sz="1700" b="1" kern="1200" dirty="0" smtClean="0">
              <a:solidFill>
                <a:schemeClr val="tx1"/>
              </a:solidFill>
              <a:cs typeface="2  Mitra" pitchFamily="2" charset="-78"/>
            </a:rPr>
            <a:t>نحوه اندازه گیری شاخص آنترو پومتریک </a:t>
          </a:r>
          <a:endParaRPr lang="en-US" sz="1700" b="1" kern="1200" dirty="0"/>
        </a:p>
      </dsp:txBody>
      <dsp:txXfrm>
        <a:off x="864088" y="4104450"/>
        <a:ext cx="3514420" cy="794666"/>
      </dsp:txXfrm>
    </dsp:sp>
    <dsp:sp modelId="{BBEA8311-BEC5-48F9-B2DE-E68C045EDFA2}">
      <dsp:nvSpPr>
        <dsp:cNvPr id="0" name=""/>
        <dsp:cNvSpPr/>
      </dsp:nvSpPr>
      <dsp:spPr>
        <a:xfrm>
          <a:off x="4608504" y="4104450"/>
          <a:ext cx="3514420" cy="794666"/>
        </a:xfrm>
        <a:prstGeom prst="rect">
          <a:avLst/>
        </a:prstGeom>
        <a:solidFill>
          <a:srgbClr val="EED28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lvl="0" algn="ctr" defTabSz="755650">
            <a:lnSpc>
              <a:spcPct val="90000"/>
            </a:lnSpc>
            <a:spcBef>
              <a:spcPct val="0"/>
            </a:spcBef>
            <a:spcAft>
              <a:spcPct val="35000"/>
            </a:spcAft>
          </a:pPr>
          <a:r>
            <a:rPr lang="fa-IR" sz="1700" b="1" kern="1200" dirty="0" smtClean="0">
              <a:solidFill>
                <a:schemeClr val="tx1"/>
              </a:solidFill>
              <a:cs typeface="2  Mitra" pitchFamily="2" charset="-78"/>
            </a:rPr>
            <a:t>اهمیت بیماری کرونا دردوره سالمندی </a:t>
          </a:r>
          <a:endParaRPr lang="en-US" sz="1700" b="1" kern="1200" dirty="0"/>
        </a:p>
      </dsp:txBody>
      <dsp:txXfrm>
        <a:off x="4608504" y="4104450"/>
        <a:ext cx="3514420" cy="79466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4FCABE8-C094-4312-B0A8-9B86AAC4D002}" type="datetimeFigureOut">
              <a:rPr lang="en-US" smtClean="0"/>
              <a:t>4/15/2025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992F608-08A9-449B-9E24-4641928C840F}" type="slidenum">
              <a:rPr lang="en-US" smtClean="0"/>
              <a:t>‹#›</a:t>
            </a:fld>
            <a:endParaRPr lang="en-US"/>
          </a:p>
        </p:txBody>
      </p:sp>
    </p:spTree>
    <p:extLst>
      <p:ext uri="{BB962C8B-B14F-4D97-AF65-F5344CB8AC3E}">
        <p14:creationId xmlns:p14="http://schemas.microsoft.com/office/powerpoint/2010/main" val="68944336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19889F3-1D3D-4AAA-9376-42554A47AA48}" type="datetimeFigureOut">
              <a:rPr lang="en-US" smtClean="0"/>
              <a:t>4/15/2025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6BD798B-6C09-4356-9B34-5F2FF2CB68B3}" type="slidenum">
              <a:rPr lang="en-US" smtClean="0"/>
              <a:t>‹#›</a:t>
            </a:fld>
            <a:endParaRPr lang="en-US"/>
          </a:p>
        </p:txBody>
      </p:sp>
    </p:spTree>
    <p:extLst>
      <p:ext uri="{BB962C8B-B14F-4D97-AF65-F5344CB8AC3E}">
        <p14:creationId xmlns:p14="http://schemas.microsoft.com/office/powerpoint/2010/main" val="725246427"/>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6BD798B-6C09-4356-9B34-5F2FF2CB68B3}" type="slidenum">
              <a:rPr lang="en-US" smtClean="0"/>
              <a:t>1</a:t>
            </a:fld>
            <a:endParaRPr lang="en-US"/>
          </a:p>
        </p:txBody>
      </p:sp>
    </p:spTree>
    <p:extLst>
      <p:ext uri="{BB962C8B-B14F-4D97-AF65-F5344CB8AC3E}">
        <p14:creationId xmlns:p14="http://schemas.microsoft.com/office/powerpoint/2010/main" val="1547105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BD798B-6C09-4356-9B34-5F2FF2CB68B3}" type="slidenum">
              <a:rPr lang="en-US" smtClean="0"/>
              <a:t>3</a:t>
            </a:fld>
            <a:endParaRPr lang="en-US"/>
          </a:p>
        </p:txBody>
      </p:sp>
    </p:spTree>
    <p:extLst>
      <p:ext uri="{BB962C8B-B14F-4D97-AF65-F5344CB8AC3E}">
        <p14:creationId xmlns:p14="http://schemas.microsoft.com/office/powerpoint/2010/main" val="1180991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BD798B-6C09-4356-9B34-5F2FF2CB68B3}" type="slidenum">
              <a:rPr lang="en-US" smtClean="0"/>
              <a:t>16</a:t>
            </a:fld>
            <a:endParaRPr lang="en-US"/>
          </a:p>
        </p:txBody>
      </p:sp>
    </p:spTree>
    <p:extLst>
      <p:ext uri="{BB962C8B-B14F-4D97-AF65-F5344CB8AC3E}">
        <p14:creationId xmlns:p14="http://schemas.microsoft.com/office/powerpoint/2010/main" val="389600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24166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0" y="16778"/>
            <a:ext cx="9144000"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smtClean="0"/>
              <a:t> Click to add title</a:t>
            </a:r>
            <a:endParaRPr lang="ko-KR" altLang="en-US" dirty="0"/>
          </a:p>
        </p:txBody>
      </p:sp>
      <p:sp>
        <p:nvSpPr>
          <p:cNvPr id="3" name="Content Placeholder 2"/>
          <p:cNvSpPr>
            <a:spLocks noGrp="1"/>
          </p:cNvSpPr>
          <p:nvPr>
            <p:ph idx="1"/>
          </p:nvPr>
        </p:nvSpPr>
        <p:spPr>
          <a:xfrm>
            <a:off x="457200" y="1600201"/>
            <a:ext cx="8229600"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4" name="Content Placeholder 2"/>
          <p:cNvSpPr>
            <a:spLocks noGrp="1"/>
          </p:cNvSpPr>
          <p:nvPr>
            <p:ph idx="10"/>
          </p:nvPr>
        </p:nvSpPr>
        <p:spPr>
          <a:xfrm>
            <a:off x="467544" y="2276872"/>
            <a:ext cx="8229600" cy="3600400"/>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369401571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619672" y="0"/>
            <a:ext cx="7524328" cy="1069514"/>
          </a:xfrm>
          <a:prstGeom prst="rect">
            <a:avLst/>
          </a:prstGeom>
        </p:spPr>
        <p:txBody>
          <a:bodyPr anchor="ctr"/>
          <a:lstStyle>
            <a:lvl1pPr>
              <a:defRPr b="1" baseline="0">
                <a:solidFill>
                  <a:schemeClr val="tx1">
                    <a:lumMod val="75000"/>
                    <a:lumOff val="25000"/>
                  </a:schemeClr>
                </a:solidFill>
                <a:latin typeface="Arial" pitchFamily="34" charset="0"/>
                <a:cs typeface="Arial" pitchFamily="34" charset="0"/>
              </a:defRPr>
            </a:lvl1pPr>
          </a:lstStyle>
          <a:p>
            <a:r>
              <a:rPr lang="en-US" altLang="ko-KR" dirty="0" smtClean="0"/>
              <a:t> Click to add title</a:t>
            </a:r>
            <a:endParaRPr lang="ko-KR" altLang="en-US" dirty="0"/>
          </a:p>
        </p:txBody>
      </p:sp>
      <p:sp>
        <p:nvSpPr>
          <p:cNvPr id="4" name="Content Placeholder 2"/>
          <p:cNvSpPr>
            <a:spLocks noGrp="1"/>
          </p:cNvSpPr>
          <p:nvPr>
            <p:ph idx="1"/>
          </p:nvPr>
        </p:nvSpPr>
        <p:spPr>
          <a:xfrm>
            <a:off x="2123728" y="1268760"/>
            <a:ext cx="6563072" cy="460648"/>
          </a:xfrm>
          <a:prstGeom prst="rect">
            <a:avLst/>
          </a:prstGeom>
        </p:spPr>
        <p:txBody>
          <a:bodyPr anchor="ctr"/>
          <a:lstStyle>
            <a:lvl1pPr marL="0" indent="0">
              <a:buNone/>
              <a:defRPr sz="2000">
                <a:solidFill>
                  <a:schemeClr val="tx1">
                    <a:lumMod val="75000"/>
                    <a:lumOff val="25000"/>
                  </a:schemeClr>
                </a:solidFill>
              </a:defRPr>
            </a:lvl1pPr>
          </a:lstStyle>
          <a:p>
            <a:pPr lvl="0"/>
            <a:r>
              <a:rPr lang="en-US" altLang="ko-KR" dirty="0" smtClean="0"/>
              <a:t>Click to edit Master text styles</a:t>
            </a:r>
          </a:p>
        </p:txBody>
      </p:sp>
      <p:sp>
        <p:nvSpPr>
          <p:cNvPr id="5" name="Content Placeholder 2"/>
          <p:cNvSpPr>
            <a:spLocks noGrp="1"/>
          </p:cNvSpPr>
          <p:nvPr>
            <p:ph idx="10"/>
          </p:nvPr>
        </p:nvSpPr>
        <p:spPr>
          <a:xfrm>
            <a:off x="2134072" y="1844824"/>
            <a:ext cx="6563072" cy="4147865"/>
          </a:xfrm>
          <a:prstGeom prst="rect">
            <a:avLst/>
          </a:prstGeom>
        </p:spPr>
        <p:txBody>
          <a:bodyPr lIns="396000" anchor="t"/>
          <a:lstStyle>
            <a:lvl1pPr marL="0" indent="0">
              <a:buNone/>
              <a:defRPr sz="1400">
                <a:solidFill>
                  <a:schemeClr val="tx1">
                    <a:lumMod val="75000"/>
                    <a:lumOff val="25000"/>
                  </a:schemeClr>
                </a:solidFill>
              </a:defRPr>
            </a:lvl1pPr>
          </a:lstStyle>
          <a:p>
            <a:pPr lvl="0"/>
            <a:r>
              <a:rPr lang="en-US" altLang="ko-KR" dirty="0" smtClean="0"/>
              <a:t>Click to edit Master text styles</a:t>
            </a:r>
          </a:p>
        </p:txBody>
      </p:sp>
    </p:spTree>
    <p:extLst>
      <p:ext uri="{BB962C8B-B14F-4D97-AF65-F5344CB8AC3E}">
        <p14:creationId xmlns:p14="http://schemas.microsoft.com/office/powerpoint/2010/main" val="232681852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65608693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24286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2779332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7787904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9198114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818119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962918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296884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29870350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1792374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A2F0832-F084-422D-97D1-AF848F4F2C34}" type="slidenum">
              <a:rPr lang="en-US" smtClean="0"/>
              <a:t>‹#›</a:t>
            </a:fld>
            <a:endParaRPr lang="en-US"/>
          </a:p>
        </p:txBody>
      </p:sp>
    </p:spTree>
    <p:extLst>
      <p:ext uri="{BB962C8B-B14F-4D97-AF65-F5344CB8AC3E}">
        <p14:creationId xmlns:p14="http://schemas.microsoft.com/office/powerpoint/2010/main" val="39628572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3" Type="http://schemas.openxmlformats.org/officeDocument/2006/relationships/slideLayout" Target="../slideLayouts/slideLayout6.xml"/><Relationship Id="rId7" Type="http://schemas.openxmlformats.org/officeDocument/2006/relationships/slideLayout" Target="../slideLayouts/slideLayout10.xml"/><Relationship Id="rId12" Type="http://schemas.openxmlformats.org/officeDocument/2006/relationships/theme" Target="../theme/theme2.xml"/><Relationship Id="rId2" Type="http://schemas.openxmlformats.org/officeDocument/2006/relationships/slideLayout" Target="../slideLayouts/slideLayout5.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5" Type="http://schemas.openxmlformats.org/officeDocument/2006/relationships/slideLayout" Target="../slideLayouts/slideLayout8.xml"/><Relationship Id="rId10" Type="http://schemas.openxmlformats.org/officeDocument/2006/relationships/slideLayout" Target="../slideLayouts/slideLayout13.xml"/><Relationship Id="rId4" Type="http://schemas.openxmlformats.org/officeDocument/2006/relationships/slideLayout" Target="../slideLayouts/slideLayout7.xml"/><Relationship Id="rId9"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373382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Lst>
  <p:timing>
    <p:tnLst>
      <p:par>
        <p:cTn id="1" dur="indefinite" restart="never" nodeType="tmRoot"/>
      </p:par>
    </p:tnLst>
  </p:timing>
  <p:hf hdr="0" ftr="0" dt="0"/>
  <p:txStyles>
    <p:titleStyle>
      <a:lvl1pPr algn="l" defTabSz="914400" rtl="0" eaLnBrk="1" latinLnBrk="1" hangingPunct="1">
        <a:spcBef>
          <a:spcPct val="0"/>
        </a:spcBef>
        <a:buNone/>
        <a:defRPr sz="4000" b="1" kern="1200">
          <a:solidFill>
            <a:schemeClr val="tx1"/>
          </a:solidFill>
          <a:latin typeface="Arial" pitchFamily="34" charset="0"/>
          <a:ea typeface="+mj-ea"/>
          <a:cs typeface="Arial" pitchFamily="34" charset="0"/>
        </a:defRPr>
      </a:lvl1pPr>
    </p:titleStyle>
    <p:bodyStyle>
      <a:lvl1pPr marL="342900" indent="-342900" algn="l" defTabSz="914400" rtl="0" eaLnBrk="1" latinLnBrk="1"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1"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1"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2F0832-F084-422D-97D1-AF848F4F2C34}" type="slidenum">
              <a:rPr lang="en-US" smtClean="0"/>
              <a:t>‹#›</a:t>
            </a:fld>
            <a:endParaRPr lang="en-US"/>
          </a:p>
        </p:txBody>
      </p:sp>
    </p:spTree>
    <p:extLst>
      <p:ext uri="{BB962C8B-B14F-4D97-AF65-F5344CB8AC3E}">
        <p14:creationId xmlns:p14="http://schemas.microsoft.com/office/powerpoint/2010/main" val="3286357357"/>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jpg"/><Relationship Id="rId4" Type="http://schemas.microsoft.com/office/2007/relationships/hdphoto" Target="../media/hdphoto2.wdp"/></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Rectangle 6"/>
          <p:cNvSpPr/>
          <p:nvPr/>
        </p:nvSpPr>
        <p:spPr>
          <a:xfrm>
            <a:off x="467544" y="476672"/>
            <a:ext cx="3312368" cy="1944216"/>
          </a:xfrm>
          <a:prstGeom prst="rect">
            <a:avLst/>
          </a:prstGeom>
          <a:solidFill>
            <a:schemeClr val="accent5">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3200" dirty="0">
                <a:solidFill>
                  <a:schemeClr val="tx1"/>
                </a:solidFill>
              </a:rPr>
              <a:t>برنامه سلامت سالمندان</a:t>
            </a:r>
            <a:endParaRPr lang="en-US" sz="3200" dirty="0">
              <a:solidFill>
                <a:schemeClr val="tx1"/>
              </a:solidFill>
            </a:endParaRPr>
          </a:p>
        </p:txBody>
      </p:sp>
    </p:spTree>
    <p:extLst>
      <p:ext uri="{BB962C8B-B14F-4D97-AF65-F5344CB8AC3E}">
        <p14:creationId xmlns:p14="http://schemas.microsoft.com/office/powerpoint/2010/main" val="373910453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colorTemperature colorTemp="72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9" name="TextBox 8"/>
          <p:cNvSpPr txBox="1"/>
          <p:nvPr/>
        </p:nvSpPr>
        <p:spPr>
          <a:xfrm>
            <a:off x="6444208" y="1262902"/>
            <a:ext cx="2232248" cy="769441"/>
          </a:xfrm>
          <a:prstGeom prst="rect">
            <a:avLst/>
          </a:prstGeom>
          <a:noFill/>
        </p:spPr>
        <p:txBody>
          <a:bodyPr wrap="square" rtlCol="0">
            <a:spAutoFit/>
          </a:bodyPr>
          <a:lstStyle/>
          <a:p>
            <a:r>
              <a:rPr lang="fa-IR" sz="4400" dirty="0" smtClean="0"/>
              <a:t>مقدمه </a:t>
            </a:r>
            <a:endParaRPr lang="en-US" sz="4400" dirty="0"/>
          </a:p>
        </p:txBody>
      </p:sp>
      <p:sp>
        <p:nvSpPr>
          <p:cNvPr id="10" name="TextBox 9"/>
          <p:cNvSpPr txBox="1"/>
          <p:nvPr/>
        </p:nvSpPr>
        <p:spPr>
          <a:xfrm>
            <a:off x="107504" y="260648"/>
            <a:ext cx="4896544" cy="6524863"/>
          </a:xfrm>
          <a:prstGeom prst="rect">
            <a:avLst/>
          </a:prstGeom>
          <a:noFill/>
        </p:spPr>
        <p:txBody>
          <a:bodyPr wrap="square" rtlCol="0">
            <a:spAutoFit/>
          </a:bodyPr>
          <a:lstStyle/>
          <a:p>
            <a:pPr algn="just" rtl="1"/>
            <a:r>
              <a:rPr lang="fa-IR" sz="2200" dirty="0">
                <a:cs typeface="2  Mitra" panose="00000400000000000000" pitchFamily="2" charset="-78"/>
              </a:rPr>
              <a:t>بر مبنای سرشماری سال 1395، حدود ده درصد جمعیت کشور را سالمندان شصت ساله و بالاتر در </a:t>
            </a:r>
            <a:r>
              <a:rPr lang="fa-IR" sz="2200" dirty="0" smtClean="0">
                <a:cs typeface="2  Mitra" panose="00000400000000000000" pitchFamily="2" charset="-78"/>
              </a:rPr>
              <a:t>برمی</a:t>
            </a:r>
            <a:r>
              <a:rPr lang="fa-IR" sz="2200" dirty="0">
                <a:cs typeface="2  Mitra" panose="00000400000000000000" pitchFamily="2" charset="-78"/>
              </a:rPr>
              <a:t> </a:t>
            </a:r>
            <a:r>
              <a:rPr lang="fa-IR" sz="2200" dirty="0" smtClean="0">
                <a:cs typeface="2  Mitra" panose="00000400000000000000" pitchFamily="2" charset="-78"/>
              </a:rPr>
              <a:t>گیرد </a:t>
            </a:r>
            <a:r>
              <a:rPr lang="fa-IR" sz="2200" dirty="0">
                <a:cs typeface="2  Mitra" panose="00000400000000000000" pitchFamily="2" charset="-78"/>
              </a:rPr>
              <a:t>و پیش بینی </a:t>
            </a:r>
            <a:r>
              <a:rPr lang="en-US" sz="2200" dirty="0" smtClean="0">
                <a:cs typeface="2  Mitra" panose="00000400000000000000" pitchFamily="2" charset="-78"/>
              </a:rPr>
              <a:t> </a:t>
            </a:r>
            <a:r>
              <a:rPr lang="fa-IR" sz="2200" dirty="0" smtClean="0">
                <a:cs typeface="2  Mitra" panose="00000400000000000000" pitchFamily="2" charset="-78"/>
              </a:rPr>
              <a:t>می </a:t>
            </a:r>
            <a:r>
              <a:rPr lang="fa-IR" sz="2200" dirty="0">
                <a:cs typeface="2  Mitra" panose="00000400000000000000" pitchFamily="2" charset="-78"/>
              </a:rPr>
              <a:t>شود که این میزان تا سال 1430 به بیش از 30 تا 25 درصد افزایش </a:t>
            </a:r>
            <a:r>
              <a:rPr lang="fa-IR" sz="2200" dirty="0" smtClean="0">
                <a:cs typeface="2  Mitra" panose="00000400000000000000" pitchFamily="2" charset="-78"/>
              </a:rPr>
              <a:t>می یابد</a:t>
            </a:r>
            <a:r>
              <a:rPr lang="fa-IR" sz="2200" dirty="0">
                <a:cs typeface="2  Mitra" panose="00000400000000000000" pitchFamily="2" charset="-78"/>
              </a:rPr>
              <a:t>،</a:t>
            </a:r>
            <a:r>
              <a:rPr lang="fa-IR" sz="2200" dirty="0" smtClean="0">
                <a:cs typeface="2  Mitra" panose="00000400000000000000" pitchFamily="2" charset="-78"/>
              </a:rPr>
              <a:t> </a:t>
            </a:r>
            <a:r>
              <a:rPr lang="fa-IR" sz="2200" dirty="0">
                <a:cs typeface="2  Mitra" panose="00000400000000000000" pitchFamily="2" charset="-78"/>
              </a:rPr>
              <a:t>از این رو برنامه ریزی برای حفظ و ارتقاء سلامت </a:t>
            </a:r>
            <a:r>
              <a:rPr lang="fa-IR" sz="2200" dirty="0" smtClean="0">
                <a:cs typeface="2  Mitra" panose="00000400000000000000" pitchFamily="2" charset="-78"/>
              </a:rPr>
              <a:t>سالمندان </a:t>
            </a:r>
            <a:r>
              <a:rPr lang="fa-IR" sz="2200" dirty="0">
                <a:cs typeface="2  Mitra" panose="00000400000000000000" pitchFamily="2" charset="-78"/>
              </a:rPr>
              <a:t>امری ضروری است</a:t>
            </a:r>
            <a:r>
              <a:rPr lang="fa-IR" sz="2200" dirty="0" smtClean="0">
                <a:cs typeface="2  Mitra" panose="00000400000000000000" pitchFamily="2" charset="-78"/>
              </a:rPr>
              <a:t>. در </a:t>
            </a:r>
            <a:r>
              <a:rPr lang="fa-IR" sz="2200" dirty="0">
                <a:cs typeface="2  Mitra" panose="00000400000000000000" pitchFamily="2" charset="-78"/>
              </a:rPr>
              <a:t>کشور ما نیز همانند بسیاری از کشورهای جهان به دلیل بهبود شرایط اجتماعی</a:t>
            </a:r>
            <a:r>
              <a:rPr lang="fa-IR" sz="2200" dirty="0" smtClean="0">
                <a:cs typeface="2  Mitra" panose="00000400000000000000" pitchFamily="2" charset="-78"/>
              </a:rPr>
              <a:t>،    اقتصادی </a:t>
            </a:r>
            <a:r>
              <a:rPr lang="fa-IR" sz="2200" dirty="0">
                <a:cs typeface="2  Mitra" panose="00000400000000000000" pitchFamily="2" charset="-78"/>
              </a:rPr>
              <a:t>و پیشرفت های نظام سلامت متوسط طول عمر </a:t>
            </a:r>
            <a:r>
              <a:rPr lang="fa-IR" sz="2200" dirty="0" smtClean="0">
                <a:cs typeface="2  Mitra" panose="00000400000000000000" pitchFamily="2" charset="-78"/>
              </a:rPr>
              <a:t>     افراد </a:t>
            </a:r>
            <a:r>
              <a:rPr lang="fa-IR" sz="2200" dirty="0">
                <a:cs typeface="2  Mitra" panose="00000400000000000000" pitchFamily="2" charset="-78"/>
              </a:rPr>
              <a:t>بالا رفته و تعداد سالمندان بالای 60 سال افزایش یافته </a:t>
            </a:r>
            <a:r>
              <a:rPr lang="fa-IR" sz="2200" dirty="0" smtClean="0">
                <a:cs typeface="2  Mitra" panose="00000400000000000000" pitchFamily="2" charset="-78"/>
              </a:rPr>
              <a:t>  است. با </a:t>
            </a:r>
            <a:r>
              <a:rPr lang="fa-IR" sz="2200" dirty="0">
                <a:cs typeface="2  Mitra" panose="00000400000000000000" pitchFamily="2" charset="-78"/>
              </a:rPr>
              <a:t>سالمند شدن جمعیت، برنامه ریزی و سیاست گذاری </a:t>
            </a:r>
            <a:r>
              <a:rPr lang="fa-IR" sz="2200" dirty="0" smtClean="0">
                <a:cs typeface="2  Mitra" panose="00000400000000000000" pitchFamily="2" charset="-78"/>
              </a:rPr>
              <a:t> در </a:t>
            </a:r>
            <a:r>
              <a:rPr lang="fa-IR" sz="2200" dirty="0">
                <a:cs typeface="2  Mitra" panose="00000400000000000000" pitchFamily="2" charset="-78"/>
              </a:rPr>
              <a:t>جهت تغییر نقش سالمندان از افرادی وابسته به جمعیتی </a:t>
            </a:r>
            <a:r>
              <a:rPr lang="fa-IR" sz="2200" dirty="0" smtClean="0">
                <a:cs typeface="2  Mitra" panose="00000400000000000000" pitchFamily="2" charset="-78"/>
              </a:rPr>
              <a:t>   فعال </a:t>
            </a:r>
            <a:r>
              <a:rPr lang="fa-IR" sz="2200" dirty="0">
                <a:cs typeface="2  Mitra" panose="00000400000000000000" pitchFamily="2" charset="-78"/>
              </a:rPr>
              <a:t>از هر نظر اجتناب ناپذیر است. </a:t>
            </a:r>
          </a:p>
          <a:p>
            <a:pPr algn="just" rtl="1"/>
            <a:r>
              <a:rPr lang="fa-IR" sz="2200" dirty="0">
                <a:cs typeface="2  Mitra" panose="00000400000000000000" pitchFamily="2" charset="-78"/>
              </a:rPr>
              <a:t>حفظ تندرستی و سلامت سالمندان،امری امکان پذیر بوده و </a:t>
            </a:r>
            <a:r>
              <a:rPr lang="fa-IR" sz="2200" dirty="0" smtClean="0">
                <a:cs typeface="2  Mitra" panose="00000400000000000000" pitchFamily="2" charset="-78"/>
              </a:rPr>
              <a:t>  نباید </a:t>
            </a:r>
            <a:r>
              <a:rPr lang="fa-IR" sz="2200" dirty="0">
                <a:cs typeface="2  Mitra" panose="00000400000000000000" pitchFamily="2" charset="-78"/>
              </a:rPr>
              <a:t>بیماری و ناتوانی را جزء جدایی ناپذیر سالمندی دانست. </a:t>
            </a:r>
            <a:r>
              <a:rPr lang="fa-IR" sz="2200" dirty="0" smtClean="0">
                <a:cs typeface="2  Mitra" panose="00000400000000000000" pitchFamily="2" charset="-78"/>
              </a:rPr>
              <a:t> در </a:t>
            </a:r>
            <a:r>
              <a:rPr lang="fa-IR" sz="2200" dirty="0">
                <a:cs typeface="2  Mitra" panose="00000400000000000000" pitchFamily="2" charset="-78"/>
              </a:rPr>
              <a:t>این راستا مراقبت دوره ای سالمندان در کنار آموزش شیوه </a:t>
            </a:r>
            <a:r>
              <a:rPr lang="fa-IR" sz="2200" dirty="0" smtClean="0">
                <a:cs typeface="2  Mitra" panose="00000400000000000000" pitchFamily="2" charset="-78"/>
              </a:rPr>
              <a:t> زندگی </a:t>
            </a:r>
            <a:r>
              <a:rPr lang="fa-IR" sz="2200" dirty="0">
                <a:cs typeface="2  Mitra" panose="00000400000000000000" pitchFamily="2" charset="-78"/>
              </a:rPr>
              <a:t>سالم می تواند با کاهش بیماری و افزایش امید به </a:t>
            </a:r>
            <a:r>
              <a:rPr lang="fa-IR" sz="2200" dirty="0" smtClean="0">
                <a:cs typeface="2  Mitra" panose="00000400000000000000" pitchFamily="2" charset="-78"/>
              </a:rPr>
              <a:t>     زندگی </a:t>
            </a:r>
            <a:r>
              <a:rPr lang="fa-IR" sz="2200" dirty="0">
                <a:cs typeface="2  Mitra" panose="00000400000000000000" pitchFamily="2" charset="-78"/>
              </a:rPr>
              <a:t>توام با </a:t>
            </a:r>
            <a:r>
              <a:rPr lang="fa-IR" sz="2200" dirty="0" smtClean="0">
                <a:cs typeface="2  Mitra" panose="00000400000000000000" pitchFamily="2" charset="-78"/>
              </a:rPr>
              <a:t>سلامت، به </a:t>
            </a:r>
            <a:r>
              <a:rPr lang="fa-IR" sz="2200" dirty="0">
                <a:cs typeface="2  Mitra" panose="00000400000000000000" pitchFamily="2" charset="-78"/>
              </a:rPr>
              <a:t>سالمندی سالم و فعال منجر شود</a:t>
            </a:r>
            <a:r>
              <a:rPr lang="fa-IR" sz="2200" dirty="0" smtClean="0">
                <a:cs typeface="2  Mitra" panose="00000400000000000000" pitchFamily="2" charset="-78"/>
              </a:rPr>
              <a:t>.  بدیهی </a:t>
            </a:r>
            <a:r>
              <a:rPr lang="fa-IR" sz="2200" dirty="0">
                <a:cs typeface="2  Mitra" panose="00000400000000000000" pitchFamily="2" charset="-78"/>
              </a:rPr>
              <a:t>است شما به عنوان ارایه دهنده خدمات </a:t>
            </a:r>
            <a:r>
              <a:rPr lang="fa-IR" sz="2200" dirty="0" smtClean="0">
                <a:cs typeface="2  Mitra" panose="00000400000000000000" pitchFamily="2" charset="-78"/>
              </a:rPr>
              <a:t>سلامت،      بیشترین </a:t>
            </a:r>
            <a:r>
              <a:rPr lang="fa-IR" sz="2200" dirty="0">
                <a:cs typeface="2  Mitra" panose="00000400000000000000" pitchFamily="2" charset="-78"/>
              </a:rPr>
              <a:t>نقش را در پیش برد اهداف نظام سلامت </a:t>
            </a:r>
            <a:r>
              <a:rPr lang="fa-IR" sz="2200" dirty="0" smtClean="0">
                <a:cs typeface="2  Mitra" panose="00000400000000000000" pitchFamily="2" charset="-78"/>
              </a:rPr>
              <a:t>خواهید     داشت</a:t>
            </a:r>
            <a:r>
              <a:rPr lang="fa-IR" sz="2200" dirty="0">
                <a:cs typeface="2  Mitra" panose="00000400000000000000" pitchFamily="2" charset="-78"/>
              </a:rPr>
              <a:t>.</a:t>
            </a:r>
            <a:endParaRPr lang="fa-IR" sz="2200" dirty="0"/>
          </a:p>
        </p:txBody>
      </p:sp>
    </p:spTree>
    <p:extLst>
      <p:ext uri="{BB962C8B-B14F-4D97-AF65-F5344CB8AC3E}">
        <p14:creationId xmlns:p14="http://schemas.microsoft.com/office/powerpoint/2010/main" val="194122179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extLst>
              <a:ext uri="{BEBA8EAE-BF5A-486C-A8C5-ECC9F3942E4B}">
                <a14:imgProps xmlns:a14="http://schemas.microsoft.com/office/drawing/2010/main">
                  <a14:imgLayer r:embed="rId4">
                    <a14:imgEffect>
                      <a14:colorTemperature colorTemp="7200"/>
                    </a14:imgEffect>
                    <a14:imgEffect>
                      <a14:saturation sat="200000"/>
                    </a14:imgEffect>
                  </a14:imgLayer>
                </a14:imgProps>
              </a:ext>
            </a:extLst>
          </a:blip>
          <a:srcRect/>
          <a:stretch>
            <a:fillRect/>
          </a:stretch>
        </a:blipFill>
        <a:effectLst/>
      </p:bgPr>
    </p:bg>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pPr algn="ctr" rtl="1"/>
            <a:r>
              <a:rPr lang="fa-IR" dirty="0" smtClean="0"/>
              <a:t>معرفی برنامه سالمندان</a:t>
            </a:r>
            <a:endParaRPr lang="en-US" dirty="0"/>
          </a:p>
        </p:txBody>
      </p:sp>
      <p:sp>
        <p:nvSpPr>
          <p:cNvPr id="14" name="TextBox 13"/>
          <p:cNvSpPr txBox="1"/>
          <p:nvPr/>
        </p:nvSpPr>
        <p:spPr>
          <a:xfrm>
            <a:off x="195594" y="1124744"/>
            <a:ext cx="8856984" cy="2344231"/>
          </a:xfrm>
          <a:prstGeom prst="rect">
            <a:avLst/>
          </a:prstGeom>
          <a:noFill/>
        </p:spPr>
        <p:txBody>
          <a:bodyPr wrap="square" rtlCol="0">
            <a:spAutoFit/>
          </a:bodyPr>
          <a:lstStyle/>
          <a:p>
            <a:pPr lvl="0" algn="just" defTabSz="457200" rtl="1" latinLnBrk="0">
              <a:spcBef>
                <a:spcPts val="1000"/>
              </a:spcBef>
              <a:buClr>
                <a:srgbClr val="D16349">
                  <a:lumMod val="75000"/>
                </a:srgbClr>
              </a:buClr>
              <a:buSzPct val="80000"/>
            </a:pPr>
            <a:r>
              <a:rPr lang="fa-IR" sz="2300" dirty="0">
                <a:latin typeface="Trebuchet MS" panose="020B0603020202020204"/>
                <a:cs typeface="2  Mitra" panose="00000400000000000000" pitchFamily="2" charset="-78"/>
              </a:rPr>
              <a:t>مراقبت از سالمندان به مفهوم ارایه خدمات جامع سلامتی به گروه هدف برنامه با استفاده از ارزیابی علائم و نشانه های بالینی ساده و ادغام یافته در سطح گیرنده خدمت است.در این مدل از حداقل عوامل خطر و نشانه های بالینی کلیدی برای شناسایی زودرس بیماری،درمان مناسب و ارجاع به موقع استفاده شده است. </a:t>
            </a:r>
          </a:p>
          <a:p>
            <a:pPr lvl="0" algn="just" defTabSz="457200" rtl="1" latinLnBrk="0">
              <a:spcBef>
                <a:spcPts val="1000"/>
              </a:spcBef>
              <a:buClr>
                <a:srgbClr val="D16349">
                  <a:lumMod val="75000"/>
                </a:srgbClr>
              </a:buClr>
              <a:buSzPct val="80000"/>
            </a:pPr>
            <a:r>
              <a:rPr lang="fa-IR" sz="2300" dirty="0">
                <a:latin typeface="Trebuchet MS" panose="020B0603020202020204"/>
                <a:cs typeface="2  Mitra" panose="00000400000000000000" pitchFamily="2" charset="-78"/>
              </a:rPr>
              <a:t>نحوه ارزیابی کردن سالمند بر این اساس است که سالمند از نظر بیماری های جسمانی و روانی اولویت دار </a:t>
            </a:r>
            <a:r>
              <a:rPr lang="fa-IR" sz="2300" dirty="0" smtClean="0">
                <a:latin typeface="Trebuchet MS" panose="020B0603020202020204"/>
                <a:cs typeface="2  Mitra" panose="00000400000000000000" pitchFamily="2" charset="-78"/>
              </a:rPr>
              <a:t>بر </a:t>
            </a:r>
            <a:r>
              <a:rPr lang="fa-IR" sz="2300" dirty="0">
                <a:latin typeface="Trebuchet MS" panose="020B0603020202020204"/>
                <a:cs typeface="2  Mitra" panose="00000400000000000000" pitchFamily="2" charset="-78"/>
              </a:rPr>
              <a:t>اساس بار بیماری ها و اختلالات تغذیه ای آموزش داده می شود و علاوه بر روش های تشخیصی و درمانی ساده،راه های پیشگیری از بیماری ها نیز عنوان می شود</a:t>
            </a:r>
            <a:r>
              <a:rPr lang="fa-IR" sz="2300" dirty="0" smtClean="0">
                <a:latin typeface="Trebuchet MS" panose="020B0603020202020204"/>
                <a:cs typeface="2  Mitra" panose="00000400000000000000" pitchFamily="2" charset="-78"/>
              </a:rPr>
              <a:t>.</a:t>
            </a:r>
            <a:endParaRPr lang="fa-IR" sz="2300" dirty="0">
              <a:latin typeface="Trebuchet MS" panose="020B0603020202020204"/>
              <a:cs typeface="2  Mitra" panose="00000400000000000000" pitchFamily="2" charset="-78"/>
            </a:endParaRPr>
          </a:p>
        </p:txBody>
      </p:sp>
      <p:sp>
        <p:nvSpPr>
          <p:cNvPr id="18" name="TextBox 17"/>
          <p:cNvSpPr txBox="1"/>
          <p:nvPr/>
        </p:nvSpPr>
        <p:spPr>
          <a:xfrm>
            <a:off x="2843808" y="3461738"/>
            <a:ext cx="6208770" cy="2954655"/>
          </a:xfrm>
          <a:prstGeom prst="rect">
            <a:avLst/>
          </a:prstGeom>
          <a:noFill/>
        </p:spPr>
        <p:txBody>
          <a:bodyPr wrap="square" rtlCol="0">
            <a:spAutoFit/>
          </a:bodyPr>
          <a:lstStyle/>
          <a:p>
            <a:pPr lvl="0" algn="just" defTabSz="457200" rtl="1" latinLnBrk="0">
              <a:spcBef>
                <a:spcPts val="1000"/>
              </a:spcBef>
              <a:buClr>
                <a:srgbClr val="D16349">
                  <a:lumMod val="75000"/>
                </a:srgbClr>
              </a:buClr>
              <a:buSzPct val="80000"/>
            </a:pPr>
            <a:r>
              <a:rPr lang="fa-IR" sz="2300" dirty="0" smtClean="0">
                <a:cs typeface="2  Mitra" panose="00000400000000000000" pitchFamily="2" charset="-78"/>
              </a:rPr>
              <a:t> برنامه مراقبت  از سالمندان به صورت یک برنامه با عنوان بسته مراقبت</a:t>
            </a:r>
            <a:r>
              <a:rPr lang="en-US" sz="2300" dirty="0" smtClean="0">
                <a:cs typeface="2  Mitra" panose="00000400000000000000" pitchFamily="2" charset="-78"/>
              </a:rPr>
              <a:t> </a:t>
            </a:r>
            <a:r>
              <a:rPr lang="fa-IR" sz="2300" dirty="0" smtClean="0">
                <a:cs typeface="2  Mitra" panose="00000400000000000000" pitchFamily="2" charset="-78"/>
              </a:rPr>
              <a:t>های ادغام یافته سالمندان طراحی گردیده است. در</a:t>
            </a:r>
            <a:r>
              <a:rPr lang="fa-IR" sz="2300" dirty="0" smtClean="0">
                <a:latin typeface="Trebuchet MS" panose="020B0603020202020204"/>
                <a:cs typeface="2  Mitra" panose="00000400000000000000" pitchFamily="2" charset="-78"/>
              </a:rPr>
              <a:t> این راستا زمانی که سالمند به نزد شما مراجعه می کند،</a:t>
            </a:r>
            <a:r>
              <a:rPr lang="en-US" sz="2300" dirty="0" smtClean="0">
                <a:latin typeface="Trebuchet MS" panose="020B0603020202020204"/>
                <a:cs typeface="2  Mitra" panose="00000400000000000000" pitchFamily="2" charset="-78"/>
              </a:rPr>
              <a:t> </a:t>
            </a:r>
            <a:r>
              <a:rPr lang="fa-IR" sz="2300" dirty="0" smtClean="0">
                <a:latin typeface="Trebuchet MS" panose="020B0603020202020204"/>
                <a:cs typeface="2  Mitra" panose="00000400000000000000" pitchFamily="2" charset="-78"/>
              </a:rPr>
              <a:t>برای اراه مراقبت های سالمند، از بسته مراقبت های ادغام یافته سالمندان استفاده می شود. در پایان ارایه مراقبت ها چنانچه برای سالمند تشخیص ابتلا به یک یا چند بیماری توسط پزشک داده شود،</a:t>
            </a:r>
            <a:r>
              <a:rPr lang="en-US" sz="2300" dirty="0" smtClean="0">
                <a:latin typeface="Trebuchet MS" panose="020B0603020202020204"/>
                <a:cs typeface="2  Mitra" panose="00000400000000000000" pitchFamily="2" charset="-78"/>
              </a:rPr>
              <a:t> </a:t>
            </a:r>
            <a:r>
              <a:rPr lang="fa-IR" sz="2300" dirty="0" smtClean="0">
                <a:latin typeface="Trebuchet MS" panose="020B0603020202020204"/>
                <a:cs typeface="2  Mitra" panose="00000400000000000000" pitchFamily="2" charset="-78"/>
              </a:rPr>
              <a:t>در چرخه مراقبت ویژه یا ارجاع تخصصی و سپس پیگیری قرار </a:t>
            </a:r>
            <a:r>
              <a:rPr lang="en-US" sz="2300" dirty="0" smtClean="0">
                <a:latin typeface="Trebuchet MS" panose="020B0603020202020204"/>
                <a:cs typeface="2  Mitra" panose="00000400000000000000" pitchFamily="2" charset="-78"/>
              </a:rPr>
              <a:t>  </a:t>
            </a:r>
            <a:r>
              <a:rPr lang="fa-IR" sz="2300" dirty="0" smtClean="0">
                <a:latin typeface="Trebuchet MS" panose="020B0603020202020204"/>
                <a:cs typeface="2  Mitra" panose="00000400000000000000" pitchFamily="2" charset="-78"/>
              </a:rPr>
              <a:t>می</a:t>
            </a:r>
            <a:r>
              <a:rPr lang="en-US" sz="2300" dirty="0" smtClean="0">
                <a:latin typeface="Trebuchet MS" panose="020B0603020202020204"/>
                <a:cs typeface="2  Mitra" panose="00000400000000000000" pitchFamily="2" charset="-78"/>
              </a:rPr>
              <a:t> </a:t>
            </a:r>
            <a:r>
              <a:rPr lang="fa-IR" sz="2300" dirty="0" smtClean="0">
                <a:latin typeface="Trebuchet MS" panose="020B0603020202020204"/>
                <a:cs typeface="2  Mitra" panose="00000400000000000000" pitchFamily="2" charset="-78"/>
              </a:rPr>
              <a:t>گیرد و اگر سالمند مبتلا به بیماری یا اختلال نباشد، در چرخه</a:t>
            </a:r>
            <a:r>
              <a:rPr lang="en-US" sz="2300" dirty="0" smtClean="0">
                <a:latin typeface="Trebuchet MS" panose="020B0603020202020204"/>
                <a:cs typeface="2  Mitra" panose="00000400000000000000" pitchFamily="2" charset="-78"/>
              </a:rPr>
              <a:t>    </a:t>
            </a:r>
            <a:r>
              <a:rPr lang="fa-IR" sz="2300" dirty="0" smtClean="0">
                <a:latin typeface="Trebuchet MS" panose="020B0603020202020204"/>
                <a:cs typeface="2  Mitra" panose="00000400000000000000" pitchFamily="2" charset="-78"/>
              </a:rPr>
              <a:t> مراقبت های دوره ای قرار می گیرد.</a:t>
            </a:r>
            <a:endParaRPr lang="fa-IR" sz="2300" dirty="0">
              <a:latin typeface="Trebuchet MS" panose="020B0603020202020204"/>
              <a:cs typeface="2  Mitra" panose="00000400000000000000" pitchFamily="2" charset="-78"/>
            </a:endParaRPr>
          </a:p>
        </p:txBody>
      </p:sp>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536" y="3461738"/>
            <a:ext cx="2301191" cy="3144961"/>
          </a:xfrm>
          <a:prstGeom prst="rect">
            <a:avLst/>
          </a:prstGeom>
          <a:effectLst>
            <a:outerShdw blurRad="1130300" dist="50800" dir="5400000" algn="ctr" rotWithShape="0">
              <a:srgbClr val="000000"/>
            </a:outerShdw>
          </a:effectLst>
        </p:spPr>
      </p:pic>
    </p:spTree>
    <p:extLst>
      <p:ext uri="{BB962C8B-B14F-4D97-AF65-F5344CB8AC3E}">
        <p14:creationId xmlns:p14="http://schemas.microsoft.com/office/powerpoint/2010/main" val="8917631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Diagram 7"/>
          <p:cNvGraphicFramePr/>
          <p:nvPr>
            <p:extLst>
              <p:ext uri="{D42A27DB-BD31-4B8C-83A1-F6EECF244321}">
                <p14:modId xmlns:p14="http://schemas.microsoft.com/office/powerpoint/2010/main" val="1038885105"/>
              </p:ext>
            </p:extLst>
          </p:nvPr>
        </p:nvGraphicFramePr>
        <p:xfrm>
          <a:off x="1619672" y="332656"/>
          <a:ext cx="7224464"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6596743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p:cNvGraphicFramePr/>
          <p:nvPr>
            <p:extLst>
              <p:ext uri="{D42A27DB-BD31-4B8C-83A1-F6EECF244321}">
                <p14:modId xmlns:p14="http://schemas.microsoft.com/office/powerpoint/2010/main" val="2595326608"/>
              </p:ext>
            </p:extLst>
          </p:nvPr>
        </p:nvGraphicFramePr>
        <p:xfrm>
          <a:off x="1619672" y="620688"/>
          <a:ext cx="7224464" cy="5616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8170673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عناوین آموزشی </a:t>
            </a:r>
            <a:endParaRPr lang="en-US" dirty="0"/>
          </a:p>
        </p:txBody>
      </p:sp>
      <p:sp>
        <p:nvSpPr>
          <p:cNvPr id="8" name="Hexagon 7"/>
          <p:cNvSpPr/>
          <p:nvPr/>
        </p:nvSpPr>
        <p:spPr>
          <a:xfrm>
            <a:off x="1618300" y="1219966"/>
            <a:ext cx="1584176" cy="1346448"/>
          </a:xfrm>
          <a:prstGeom prst="hexagon">
            <a:avLst/>
          </a:prstGeom>
          <a:solidFill>
            <a:schemeClr val="accent6">
              <a:lumMod val="40000"/>
              <a:lumOff val="6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لیست </a:t>
            </a:r>
            <a:r>
              <a:rPr lang="fa-IR" dirty="0" smtClean="0">
                <a:solidFill>
                  <a:schemeClr val="tx1"/>
                </a:solidFill>
                <a:cs typeface="2  Mitra" pitchFamily="2" charset="-78"/>
              </a:rPr>
              <a:t>خدمات و مراقبت </a:t>
            </a:r>
            <a:r>
              <a:rPr lang="fa-IR" dirty="0">
                <a:solidFill>
                  <a:schemeClr val="tx1"/>
                </a:solidFill>
                <a:cs typeface="2  Mitra" pitchFamily="2" charset="-78"/>
              </a:rPr>
              <a:t>های </a:t>
            </a:r>
            <a:r>
              <a:rPr lang="fa-IR" dirty="0" smtClean="0">
                <a:solidFill>
                  <a:schemeClr val="tx1"/>
                </a:solidFill>
                <a:cs typeface="2  Mitra" pitchFamily="2" charset="-78"/>
              </a:rPr>
              <a:t>  اصلی در    برنامه        سالمندان</a:t>
            </a:r>
            <a:endParaRPr lang="fa-IR" sz="1400" dirty="0">
              <a:solidFill>
                <a:schemeClr val="tx1"/>
              </a:solidFill>
            </a:endParaRPr>
          </a:p>
        </p:txBody>
      </p:sp>
      <p:sp>
        <p:nvSpPr>
          <p:cNvPr id="10" name="Hexagon 9"/>
          <p:cNvSpPr/>
          <p:nvPr/>
        </p:nvSpPr>
        <p:spPr>
          <a:xfrm>
            <a:off x="2950421" y="1976946"/>
            <a:ext cx="1584176" cy="1346448"/>
          </a:xfrm>
          <a:prstGeom prst="hexagon">
            <a:avLst/>
          </a:prstGeom>
          <a:solidFill>
            <a:schemeClr val="accent5">
              <a:lumMod val="40000"/>
              <a:lumOff val="6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معرفی بوکلت مراقبت </a:t>
            </a:r>
            <a:r>
              <a:rPr lang="fa-IR" dirty="0" smtClean="0">
                <a:solidFill>
                  <a:schemeClr val="tx1"/>
                </a:solidFill>
                <a:cs typeface="2  Mitra" pitchFamily="2" charset="-78"/>
              </a:rPr>
              <a:t>های   </a:t>
            </a:r>
            <a:r>
              <a:rPr lang="fa-IR" dirty="0">
                <a:solidFill>
                  <a:schemeClr val="tx1"/>
                </a:solidFill>
                <a:cs typeface="2  Mitra" pitchFamily="2" charset="-78"/>
              </a:rPr>
              <a:t>ادغام یافته سلامت </a:t>
            </a:r>
            <a:r>
              <a:rPr lang="fa-IR" dirty="0" smtClean="0">
                <a:solidFill>
                  <a:schemeClr val="tx1"/>
                </a:solidFill>
                <a:cs typeface="2  Mitra" pitchFamily="2" charset="-78"/>
              </a:rPr>
              <a:t>     سالمندان</a:t>
            </a:r>
            <a:endParaRPr lang="fa-IR" dirty="0">
              <a:solidFill>
                <a:schemeClr val="tx1"/>
              </a:solidFill>
              <a:cs typeface="2  Mitra" pitchFamily="2" charset="-78"/>
            </a:endParaRPr>
          </a:p>
        </p:txBody>
      </p:sp>
      <p:sp>
        <p:nvSpPr>
          <p:cNvPr id="11" name="Hexagon 10"/>
          <p:cNvSpPr/>
          <p:nvPr/>
        </p:nvSpPr>
        <p:spPr>
          <a:xfrm>
            <a:off x="2951312" y="3439910"/>
            <a:ext cx="1584176" cy="1346448"/>
          </a:xfrm>
          <a:prstGeom prst="hexagon">
            <a:avLst/>
          </a:prstGeom>
          <a:solidFill>
            <a:schemeClr val="bg1">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مرور و بررسی چک لیست </a:t>
            </a:r>
            <a:r>
              <a:rPr lang="fa-IR" dirty="0" smtClean="0">
                <a:solidFill>
                  <a:schemeClr val="tx1"/>
                </a:solidFill>
                <a:cs typeface="2  Mitra" pitchFamily="2" charset="-78"/>
              </a:rPr>
              <a:t>  برنامه </a:t>
            </a:r>
            <a:endParaRPr lang="fa-IR" dirty="0">
              <a:solidFill>
                <a:schemeClr val="tx1"/>
              </a:solidFill>
              <a:cs typeface="2  Mitra" pitchFamily="2" charset="-78"/>
            </a:endParaRPr>
          </a:p>
        </p:txBody>
      </p:sp>
      <p:sp>
        <p:nvSpPr>
          <p:cNvPr id="12" name="Hexagon 11"/>
          <p:cNvSpPr/>
          <p:nvPr/>
        </p:nvSpPr>
        <p:spPr>
          <a:xfrm>
            <a:off x="4271361" y="2755776"/>
            <a:ext cx="1584176" cy="1346448"/>
          </a:xfrm>
          <a:prstGeom prst="hexagon">
            <a:avLst/>
          </a:prstGeom>
          <a:solidFill>
            <a:schemeClr val="bg2">
              <a:lumMod val="75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نحوه استخراج شاخص ها از طریق سامانه سیب</a:t>
            </a:r>
          </a:p>
          <a:p>
            <a:pPr algn="ctr"/>
            <a:r>
              <a:rPr lang="fa-IR" sz="1400" dirty="0" smtClean="0"/>
              <a:t> </a:t>
            </a:r>
            <a:endParaRPr lang="fa-IR" sz="1400" dirty="0"/>
          </a:p>
        </p:txBody>
      </p:sp>
      <p:sp>
        <p:nvSpPr>
          <p:cNvPr id="13" name="Hexagon 12"/>
          <p:cNvSpPr/>
          <p:nvPr/>
        </p:nvSpPr>
        <p:spPr>
          <a:xfrm>
            <a:off x="4271361" y="4180268"/>
            <a:ext cx="1584176" cy="1346448"/>
          </a:xfrm>
          <a:prstGeom prst="hexagon">
            <a:avLst/>
          </a:prstGeom>
          <a:solidFill>
            <a:schemeClr val="accent5">
              <a:lumMod val="40000"/>
              <a:lumOff val="6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ارجاعات </a:t>
            </a:r>
            <a:r>
              <a:rPr lang="fa-IR" dirty="0" smtClean="0">
                <a:solidFill>
                  <a:schemeClr val="tx1"/>
                </a:solidFill>
                <a:cs typeface="2  Mitra" pitchFamily="2" charset="-78"/>
              </a:rPr>
              <a:t>و    </a:t>
            </a:r>
            <a:r>
              <a:rPr lang="fa-IR" dirty="0">
                <a:solidFill>
                  <a:schemeClr val="tx1"/>
                </a:solidFill>
                <a:cs typeface="2  Mitra" pitchFamily="2" charset="-78"/>
              </a:rPr>
              <a:t>پیگیری های مربوط </a:t>
            </a:r>
            <a:r>
              <a:rPr lang="fa-IR" dirty="0" smtClean="0">
                <a:solidFill>
                  <a:schemeClr val="tx1"/>
                </a:solidFill>
                <a:cs typeface="2  Mitra" pitchFamily="2" charset="-78"/>
              </a:rPr>
              <a:t>به     </a:t>
            </a:r>
            <a:r>
              <a:rPr lang="fa-IR" dirty="0">
                <a:solidFill>
                  <a:schemeClr val="tx1"/>
                </a:solidFill>
                <a:cs typeface="2  Mitra" pitchFamily="2" charset="-78"/>
              </a:rPr>
              <a:t>برنامه</a:t>
            </a:r>
          </a:p>
        </p:txBody>
      </p:sp>
      <p:sp>
        <p:nvSpPr>
          <p:cNvPr id="14" name="Hexagon 13"/>
          <p:cNvSpPr/>
          <p:nvPr/>
        </p:nvSpPr>
        <p:spPr>
          <a:xfrm>
            <a:off x="2950421" y="4869160"/>
            <a:ext cx="1584176" cy="1346448"/>
          </a:xfrm>
          <a:prstGeom prst="hexagon">
            <a:avLst/>
          </a:prstGeom>
          <a:solidFill>
            <a:schemeClr val="accent4">
              <a:lumMod val="40000"/>
              <a:lumOff val="6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چگونگی </a:t>
            </a:r>
            <a:r>
              <a:rPr lang="fa-IR" dirty="0" smtClean="0">
                <a:solidFill>
                  <a:schemeClr val="tx1"/>
                </a:solidFill>
                <a:cs typeface="2  Mitra" pitchFamily="2" charset="-78"/>
              </a:rPr>
              <a:t>    برگزاری </a:t>
            </a:r>
            <a:r>
              <a:rPr lang="fa-IR" dirty="0">
                <a:solidFill>
                  <a:schemeClr val="tx1"/>
                </a:solidFill>
                <a:cs typeface="2  Mitra" pitchFamily="2" charset="-78"/>
              </a:rPr>
              <a:t>هفته سلامت </a:t>
            </a:r>
            <a:r>
              <a:rPr lang="fa-IR" dirty="0" smtClean="0">
                <a:solidFill>
                  <a:schemeClr val="tx1"/>
                </a:solidFill>
                <a:cs typeface="2  Mitra" pitchFamily="2" charset="-78"/>
              </a:rPr>
              <a:t>     سالمندان </a:t>
            </a:r>
            <a:endParaRPr lang="fa-IR" dirty="0">
              <a:solidFill>
                <a:schemeClr val="tx1"/>
              </a:solidFill>
              <a:cs typeface="2  Mitra" pitchFamily="2" charset="-78"/>
            </a:endParaRPr>
          </a:p>
        </p:txBody>
      </p:sp>
      <p:sp>
        <p:nvSpPr>
          <p:cNvPr id="15" name="Hexagon 14"/>
          <p:cNvSpPr/>
          <p:nvPr/>
        </p:nvSpPr>
        <p:spPr>
          <a:xfrm>
            <a:off x="1616340" y="4134659"/>
            <a:ext cx="1584176" cy="1346448"/>
          </a:xfrm>
          <a:prstGeom prst="hexagon">
            <a:avLst/>
          </a:prstGeom>
          <a:solidFill>
            <a:schemeClr val="accent3">
              <a:lumMod val="60000"/>
              <a:lumOff val="4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نحوه صحیح پایش و </a:t>
            </a:r>
            <a:r>
              <a:rPr lang="fa-IR" dirty="0" smtClean="0">
                <a:solidFill>
                  <a:schemeClr val="tx1"/>
                </a:solidFill>
                <a:cs typeface="2  Mitra" pitchFamily="2" charset="-78"/>
              </a:rPr>
              <a:t>      نوشتن </a:t>
            </a:r>
            <a:r>
              <a:rPr lang="fa-IR" dirty="0">
                <a:solidFill>
                  <a:schemeClr val="tx1"/>
                </a:solidFill>
                <a:cs typeface="2  Mitra" pitchFamily="2" charset="-78"/>
              </a:rPr>
              <a:t>گزارش پایش</a:t>
            </a:r>
          </a:p>
        </p:txBody>
      </p:sp>
      <p:sp>
        <p:nvSpPr>
          <p:cNvPr id="16" name="Hexagon 15"/>
          <p:cNvSpPr/>
          <p:nvPr/>
        </p:nvSpPr>
        <p:spPr>
          <a:xfrm>
            <a:off x="1618300" y="2704341"/>
            <a:ext cx="1584176" cy="1346448"/>
          </a:xfrm>
          <a:prstGeom prst="hexagon">
            <a:avLst/>
          </a:prstGeom>
          <a:solidFill>
            <a:schemeClr val="accent2">
              <a:lumMod val="60000"/>
              <a:lumOff val="4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نحوه دسترسی به زیر پورتال شبکه</a:t>
            </a:r>
          </a:p>
        </p:txBody>
      </p:sp>
      <p:sp>
        <p:nvSpPr>
          <p:cNvPr id="17" name="Hexagon 16"/>
          <p:cNvSpPr/>
          <p:nvPr/>
        </p:nvSpPr>
        <p:spPr>
          <a:xfrm>
            <a:off x="5592300" y="4869160"/>
            <a:ext cx="1584176" cy="1346448"/>
          </a:xfrm>
          <a:prstGeom prst="hexagon">
            <a:avLst/>
          </a:prstGeom>
          <a:solidFill>
            <a:schemeClr val="accent6">
              <a:lumMod val="40000"/>
              <a:lumOff val="6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اکسل گزارش دهی آموزش ها</a:t>
            </a:r>
            <a:r>
              <a:rPr lang="fa-IR" dirty="0" smtClean="0">
                <a:solidFill>
                  <a:schemeClr val="tx1"/>
                </a:solidFill>
                <a:cs typeface="2  Mitra" pitchFamily="2" charset="-78"/>
              </a:rPr>
              <a:t>، آمار </a:t>
            </a:r>
            <a:r>
              <a:rPr lang="fa-IR" dirty="0">
                <a:solidFill>
                  <a:schemeClr val="tx1"/>
                </a:solidFill>
                <a:cs typeface="2  Mitra" pitchFamily="2" charset="-78"/>
              </a:rPr>
              <a:t>و </a:t>
            </a:r>
            <a:r>
              <a:rPr lang="fa-IR" dirty="0" smtClean="0">
                <a:solidFill>
                  <a:schemeClr val="tx1"/>
                </a:solidFill>
                <a:cs typeface="2  Mitra" pitchFamily="2" charset="-78"/>
              </a:rPr>
              <a:t>    شاخص </a:t>
            </a:r>
            <a:r>
              <a:rPr lang="fa-IR" dirty="0">
                <a:solidFill>
                  <a:schemeClr val="tx1"/>
                </a:solidFill>
                <a:cs typeface="2  Mitra" pitchFamily="2" charset="-78"/>
              </a:rPr>
              <a:t>ها </a:t>
            </a:r>
          </a:p>
        </p:txBody>
      </p:sp>
      <p:sp>
        <p:nvSpPr>
          <p:cNvPr id="18" name="Hexagon 17"/>
          <p:cNvSpPr/>
          <p:nvPr/>
        </p:nvSpPr>
        <p:spPr>
          <a:xfrm>
            <a:off x="6938098" y="4167692"/>
            <a:ext cx="1584176" cy="1346448"/>
          </a:xfrm>
          <a:prstGeom prst="hexagon">
            <a:avLst/>
          </a:prstGeom>
          <a:solidFill>
            <a:schemeClr val="accent1">
              <a:lumMod val="40000"/>
              <a:lumOff val="6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تدوین برنامه عملیاتی</a:t>
            </a:r>
          </a:p>
        </p:txBody>
      </p:sp>
      <p:sp>
        <p:nvSpPr>
          <p:cNvPr id="19" name="Hexagon 18"/>
          <p:cNvSpPr/>
          <p:nvPr/>
        </p:nvSpPr>
        <p:spPr>
          <a:xfrm>
            <a:off x="6936316" y="2755776"/>
            <a:ext cx="1584176" cy="1346448"/>
          </a:xfrm>
          <a:prstGeom prst="hexagon">
            <a:avLst/>
          </a:prstGeom>
          <a:solidFill>
            <a:schemeClr val="accent2">
              <a:lumMod val="40000"/>
              <a:lumOff val="6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دستورعمل </a:t>
            </a:r>
            <a:r>
              <a:rPr lang="fa-IR" dirty="0" smtClean="0">
                <a:solidFill>
                  <a:schemeClr val="tx1"/>
                </a:solidFill>
                <a:cs typeface="2  Mitra" pitchFamily="2" charset="-78"/>
              </a:rPr>
              <a:t>    استفاده </a:t>
            </a:r>
            <a:r>
              <a:rPr lang="fa-IR" dirty="0">
                <a:solidFill>
                  <a:schemeClr val="tx1"/>
                </a:solidFill>
                <a:cs typeface="2  Mitra" pitchFamily="2" charset="-78"/>
              </a:rPr>
              <a:t>از </a:t>
            </a:r>
            <a:r>
              <a:rPr lang="fa-IR" dirty="0" smtClean="0">
                <a:solidFill>
                  <a:schemeClr val="tx1"/>
                </a:solidFill>
                <a:cs typeface="2  Mitra" pitchFamily="2" charset="-78"/>
              </a:rPr>
              <a:t>  سامانه </a:t>
            </a:r>
            <a:r>
              <a:rPr lang="fa-IR" dirty="0">
                <a:solidFill>
                  <a:schemeClr val="tx1"/>
                </a:solidFill>
                <a:cs typeface="2  Mitra" pitchFamily="2" charset="-78"/>
              </a:rPr>
              <a:t>سیب </a:t>
            </a:r>
            <a:r>
              <a:rPr lang="fa-IR" dirty="0" smtClean="0">
                <a:solidFill>
                  <a:schemeClr val="tx1"/>
                </a:solidFill>
                <a:cs typeface="2  Mitra" pitchFamily="2" charset="-78"/>
              </a:rPr>
              <a:t> در </a:t>
            </a:r>
            <a:r>
              <a:rPr lang="fa-IR" dirty="0">
                <a:solidFill>
                  <a:schemeClr val="tx1"/>
                </a:solidFill>
                <a:cs typeface="2  Mitra" pitchFamily="2" charset="-78"/>
              </a:rPr>
              <a:t>برنامه </a:t>
            </a:r>
            <a:r>
              <a:rPr lang="fa-IR" dirty="0" smtClean="0">
                <a:solidFill>
                  <a:schemeClr val="tx1"/>
                </a:solidFill>
                <a:cs typeface="2  Mitra" pitchFamily="2" charset="-78"/>
              </a:rPr>
              <a:t>    سالمندان</a:t>
            </a:r>
            <a:endParaRPr lang="fa-IR" dirty="0">
              <a:solidFill>
                <a:schemeClr val="tx1"/>
              </a:solidFill>
              <a:cs typeface="2  Mitra" pitchFamily="2" charset="-78"/>
            </a:endParaRPr>
          </a:p>
        </p:txBody>
      </p:sp>
      <p:sp>
        <p:nvSpPr>
          <p:cNvPr id="20" name="Hexagon 19"/>
          <p:cNvSpPr/>
          <p:nvPr/>
        </p:nvSpPr>
        <p:spPr>
          <a:xfrm>
            <a:off x="5592300" y="3429000"/>
            <a:ext cx="1584176" cy="1346448"/>
          </a:xfrm>
          <a:prstGeom prst="hexagon">
            <a:avLst/>
          </a:prstGeom>
          <a:solidFill>
            <a:schemeClr val="tx2">
              <a:lumMod val="40000"/>
              <a:lumOff val="6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حدانتظار </a:t>
            </a:r>
            <a:r>
              <a:rPr lang="fa-IR" dirty="0" smtClean="0">
                <a:solidFill>
                  <a:schemeClr val="tx1"/>
                </a:solidFill>
                <a:cs typeface="2  Mitra" pitchFamily="2" charset="-78"/>
              </a:rPr>
              <a:t>      برنامه        سالمندان</a:t>
            </a:r>
            <a:endParaRPr lang="fa-IR" dirty="0">
              <a:solidFill>
                <a:schemeClr val="tx1"/>
              </a:solidFill>
              <a:cs typeface="2  Mitra" pitchFamily="2" charset="-78"/>
            </a:endParaRPr>
          </a:p>
        </p:txBody>
      </p:sp>
      <p:sp>
        <p:nvSpPr>
          <p:cNvPr id="21" name="Hexagon 20"/>
          <p:cNvSpPr/>
          <p:nvPr/>
        </p:nvSpPr>
        <p:spPr>
          <a:xfrm>
            <a:off x="4271361" y="1303722"/>
            <a:ext cx="1584176" cy="1346448"/>
          </a:xfrm>
          <a:prstGeom prst="hexagon">
            <a:avLst/>
          </a:prstGeom>
          <a:solidFill>
            <a:schemeClr val="accent4">
              <a:lumMod val="40000"/>
              <a:lumOff val="6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smtClean="0">
                <a:solidFill>
                  <a:schemeClr val="tx1"/>
                </a:solidFill>
                <a:cs typeface="2  Mitra" pitchFamily="2" charset="-78"/>
              </a:rPr>
              <a:t>معرفی </a:t>
            </a:r>
            <a:r>
              <a:rPr lang="fa-IR" dirty="0">
                <a:solidFill>
                  <a:schemeClr val="tx1"/>
                </a:solidFill>
                <a:cs typeface="2  Mitra" pitchFamily="2" charset="-78"/>
              </a:rPr>
              <a:t>متون و کتاب های </a:t>
            </a:r>
            <a:r>
              <a:rPr lang="fa-IR" dirty="0" smtClean="0">
                <a:solidFill>
                  <a:schemeClr val="tx1"/>
                </a:solidFill>
                <a:cs typeface="2  Mitra" pitchFamily="2" charset="-78"/>
              </a:rPr>
              <a:t>    آموزشی     برنامه</a:t>
            </a:r>
            <a:endParaRPr lang="fa-IR" dirty="0">
              <a:solidFill>
                <a:schemeClr val="tx1"/>
              </a:solidFill>
              <a:cs typeface="2  Mitra" pitchFamily="2" charset="-78"/>
            </a:endParaRPr>
          </a:p>
          <a:p>
            <a:pPr algn="ctr"/>
            <a:endParaRPr lang="fa-IR" sz="1400" dirty="0"/>
          </a:p>
        </p:txBody>
      </p:sp>
      <p:sp>
        <p:nvSpPr>
          <p:cNvPr id="22" name="Hexagon 21"/>
          <p:cNvSpPr/>
          <p:nvPr/>
        </p:nvSpPr>
        <p:spPr>
          <a:xfrm>
            <a:off x="5592300" y="2006290"/>
            <a:ext cx="1584176" cy="1346448"/>
          </a:xfrm>
          <a:prstGeom prst="hexagon">
            <a:avLst/>
          </a:prstGeom>
          <a:solidFill>
            <a:schemeClr val="accent3">
              <a:lumMod val="40000"/>
              <a:lumOff val="6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dirty="0">
                <a:solidFill>
                  <a:schemeClr val="tx1"/>
                </a:solidFill>
                <a:cs typeface="2  Mitra" pitchFamily="2" charset="-78"/>
              </a:rPr>
              <a:t>معرفی </a:t>
            </a:r>
            <a:r>
              <a:rPr lang="fa-IR" dirty="0" smtClean="0">
                <a:solidFill>
                  <a:schemeClr val="tx1"/>
                </a:solidFill>
                <a:cs typeface="2  Mitra" pitchFamily="2" charset="-78"/>
              </a:rPr>
              <a:t>        دستورعمل   های  برنامه</a:t>
            </a:r>
            <a:endParaRPr lang="fa-IR" dirty="0">
              <a:solidFill>
                <a:schemeClr val="tx1"/>
              </a:solidFill>
              <a:cs typeface="2  Mitra" pitchFamily="2" charset="-78"/>
            </a:endParaRPr>
          </a:p>
        </p:txBody>
      </p:sp>
    </p:spTree>
    <p:extLst>
      <p:ext uri="{BB962C8B-B14F-4D97-AF65-F5344CB8AC3E}">
        <p14:creationId xmlns:p14="http://schemas.microsoft.com/office/powerpoint/2010/main" val="55987641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sz="3600" dirty="0" smtClean="0"/>
              <a:t> مراقبت </a:t>
            </a:r>
            <a:r>
              <a:rPr lang="fa-IR" sz="3600" dirty="0"/>
              <a:t>ادغام یافته سالمندان مطابق با بوکلت شامل :</a:t>
            </a:r>
            <a:endParaRPr lang="en-US" sz="3600" dirty="0"/>
          </a:p>
        </p:txBody>
      </p:sp>
      <p:sp>
        <p:nvSpPr>
          <p:cNvPr id="8" name="Content Placeholder 2"/>
          <p:cNvSpPr>
            <a:spLocks noGrp="1"/>
          </p:cNvSpPr>
          <p:nvPr>
            <p:ph idx="1"/>
          </p:nvPr>
        </p:nvSpPr>
        <p:spPr>
          <a:xfrm>
            <a:off x="251520" y="1484784"/>
            <a:ext cx="8352928" cy="4694829"/>
          </a:xfrm>
        </p:spPr>
        <p:txBody>
          <a:bodyPr/>
          <a:lstStyle/>
          <a:p>
            <a:pPr algn="r" rtl="1"/>
            <a:r>
              <a:rPr lang="fa-IR" sz="2400" dirty="0">
                <a:cs typeface="2  Mitra" pitchFamily="2" charset="-78"/>
              </a:rPr>
              <a:t>غربالگری تغذیه در سالمندان </a:t>
            </a:r>
            <a:r>
              <a:rPr lang="fa-IR" sz="2400" dirty="0" smtClean="0">
                <a:cs typeface="2  Mitra" pitchFamily="2" charset="-78"/>
              </a:rPr>
              <a:t>(</a:t>
            </a:r>
            <a:r>
              <a:rPr lang="fa-IR" sz="2400" dirty="0">
                <a:cs typeface="2  Mitra" pitchFamily="2" charset="-78"/>
              </a:rPr>
              <a:t>آموزش به </a:t>
            </a:r>
            <a:r>
              <a:rPr lang="fa-IR" sz="2400" dirty="0" smtClean="0">
                <a:cs typeface="2  Mitra" pitchFamily="2" charset="-78"/>
              </a:rPr>
              <a:t>ارائه </a:t>
            </a:r>
            <a:r>
              <a:rPr lang="fa-IR" sz="2400" dirty="0">
                <a:cs typeface="2  Mitra" pitchFamily="2" charset="-78"/>
              </a:rPr>
              <a:t>دهنده خدمت طبق بوکلت</a:t>
            </a:r>
            <a:r>
              <a:rPr lang="fa-IR" sz="2400" dirty="0" smtClean="0">
                <a:cs typeface="2  Mitra" pitchFamily="2" charset="-78"/>
              </a:rPr>
              <a:t>)</a:t>
            </a:r>
            <a:endParaRPr lang="fa-IR" sz="2400" dirty="0">
              <a:cs typeface="2  Mitra" pitchFamily="2" charset="-78"/>
            </a:endParaRPr>
          </a:p>
          <a:p>
            <a:pPr algn="r" rtl="1"/>
            <a:r>
              <a:rPr lang="fa-IR" sz="2400" dirty="0" smtClean="0">
                <a:cs typeface="2  Mitra" pitchFamily="2" charset="-78"/>
              </a:rPr>
              <a:t>مراقبت </a:t>
            </a:r>
            <a:r>
              <a:rPr lang="fa-IR" sz="2400" dirty="0">
                <a:cs typeface="2  Mitra" pitchFamily="2" charset="-78"/>
              </a:rPr>
              <a:t>از نظر سقوط و عدم تعادل در سالمندان </a:t>
            </a:r>
            <a:r>
              <a:rPr lang="fa-IR" sz="2400" dirty="0" smtClean="0">
                <a:cs typeface="2  Mitra" pitchFamily="2" charset="-78"/>
              </a:rPr>
              <a:t>(آموزش به ارائه دهنده خدمت طبق بوکلت)</a:t>
            </a:r>
            <a:endParaRPr lang="fa-IR" sz="2400" dirty="0">
              <a:cs typeface="2  Mitra" pitchFamily="2" charset="-78"/>
            </a:endParaRPr>
          </a:p>
          <a:p>
            <a:pPr algn="r" rtl="1"/>
            <a:r>
              <a:rPr lang="fa-IR" sz="2400" dirty="0">
                <a:cs typeface="2  Mitra" pitchFamily="2" charset="-78"/>
              </a:rPr>
              <a:t>غربالگری افسردگی سالمندان </a:t>
            </a:r>
            <a:r>
              <a:rPr lang="fa-IR" sz="2400" dirty="0" smtClean="0">
                <a:cs typeface="2  Mitra" pitchFamily="2" charset="-78"/>
              </a:rPr>
              <a:t>(</a:t>
            </a:r>
            <a:r>
              <a:rPr lang="fa-IR" sz="2400" dirty="0">
                <a:cs typeface="2  Mitra" pitchFamily="2" charset="-78"/>
              </a:rPr>
              <a:t>آموزش به </a:t>
            </a:r>
            <a:r>
              <a:rPr lang="fa-IR" sz="2400" dirty="0" smtClean="0">
                <a:cs typeface="2  Mitra" pitchFamily="2" charset="-78"/>
              </a:rPr>
              <a:t>ارائه </a:t>
            </a:r>
            <a:r>
              <a:rPr lang="fa-IR" sz="2400" dirty="0">
                <a:cs typeface="2  Mitra" pitchFamily="2" charset="-78"/>
              </a:rPr>
              <a:t>دهنده خدمت طبق بوکلت</a:t>
            </a:r>
            <a:r>
              <a:rPr lang="fa-IR" sz="2400" dirty="0" smtClean="0">
                <a:cs typeface="2  Mitra" pitchFamily="2" charset="-78"/>
              </a:rPr>
              <a:t>)</a:t>
            </a:r>
            <a:endParaRPr lang="fa-IR" sz="2400" dirty="0">
              <a:cs typeface="2  Mitra" pitchFamily="2" charset="-78"/>
            </a:endParaRPr>
          </a:p>
          <a:p>
            <a:pPr algn="r" rtl="1"/>
            <a:r>
              <a:rPr lang="fa-IR" sz="2400" dirty="0">
                <a:cs typeface="2  Mitra" pitchFamily="2" charset="-78"/>
              </a:rPr>
              <a:t>تشخیص زود هنگام و غربالگری سرطان پستان </a:t>
            </a:r>
            <a:r>
              <a:rPr lang="fa-IR" sz="2400" dirty="0" smtClean="0">
                <a:cs typeface="2  Mitra" pitchFamily="2" charset="-78"/>
              </a:rPr>
              <a:t>برای گروه سنی 60 تا </a:t>
            </a:r>
            <a:r>
              <a:rPr lang="fa-IR" sz="2400" dirty="0">
                <a:cs typeface="2  Mitra" pitchFamily="2" charset="-78"/>
              </a:rPr>
              <a:t>69 </a:t>
            </a:r>
            <a:r>
              <a:rPr lang="fa-IR" sz="2400" dirty="0" smtClean="0">
                <a:cs typeface="2  Mitra" pitchFamily="2" charset="-78"/>
              </a:rPr>
              <a:t>سال(آموزش به ارائه    دهنده خدمت طبق بوکلت)</a:t>
            </a:r>
            <a:endParaRPr lang="fa-IR" sz="2400" dirty="0">
              <a:cs typeface="2  Mitra" pitchFamily="2" charset="-78"/>
            </a:endParaRPr>
          </a:p>
          <a:p>
            <a:pPr algn="r" rtl="1"/>
            <a:r>
              <a:rPr lang="fa-IR" sz="2400" dirty="0">
                <a:cs typeface="2  Mitra" pitchFamily="2" charset="-78"/>
              </a:rPr>
              <a:t>تشخیص زود هنگام و غربالگری سرطان روده بزرگ </a:t>
            </a:r>
            <a:r>
              <a:rPr lang="fa-IR" sz="2400" dirty="0" smtClean="0">
                <a:cs typeface="2  Mitra" pitchFamily="2" charset="-78"/>
              </a:rPr>
              <a:t>برای گروه سنی50 تا </a:t>
            </a:r>
            <a:r>
              <a:rPr lang="fa-IR" sz="2400" dirty="0">
                <a:cs typeface="2  Mitra" pitchFamily="2" charset="-78"/>
              </a:rPr>
              <a:t>69 </a:t>
            </a:r>
            <a:r>
              <a:rPr lang="fa-IR" sz="2400" dirty="0" smtClean="0">
                <a:cs typeface="2  Mitra" pitchFamily="2" charset="-78"/>
              </a:rPr>
              <a:t>سال (آموزش به     ارائه دهنده خدمت طبق بوکلت)</a:t>
            </a:r>
            <a:endParaRPr lang="fa-IR" sz="2400" dirty="0">
              <a:cs typeface="2  Mitra" pitchFamily="2" charset="-78"/>
            </a:endParaRPr>
          </a:p>
          <a:p>
            <a:pPr algn="r" rtl="1"/>
            <a:r>
              <a:rPr lang="fa-IR" sz="2400" dirty="0" smtClean="0">
                <a:cs typeface="2  Mitra" pitchFamily="2" charset="-78"/>
              </a:rPr>
              <a:t>شناسایی و طبقه بندی خطرپذیری سالمندان (آموزش به ارائه دهنده خدمت طبق دستورعمل)</a:t>
            </a:r>
            <a:endParaRPr lang="fa-IR" sz="2400" dirty="0">
              <a:cs typeface="2  Mitra" pitchFamily="2" charset="-78"/>
            </a:endParaRPr>
          </a:p>
          <a:p>
            <a:pPr algn="r" rtl="1"/>
            <a:r>
              <a:rPr lang="fa-IR" sz="2400" dirty="0">
                <a:cs typeface="2  Mitra" pitchFamily="2" charset="-78"/>
              </a:rPr>
              <a:t>پیشگیری از سکته های قلبی و مغزی خطرسنجی </a:t>
            </a:r>
            <a:r>
              <a:rPr lang="fa-IR" sz="2400" dirty="0" smtClean="0">
                <a:cs typeface="2  Mitra" pitchFamily="2" charset="-78"/>
              </a:rPr>
              <a:t>(آموزش به ارائه دهنده خدمت طبق بوکلت)</a:t>
            </a:r>
            <a:endParaRPr lang="fa-IR" sz="2400" dirty="0">
              <a:cs typeface="2  Mitra" pitchFamily="2" charset="-78"/>
            </a:endParaRPr>
          </a:p>
          <a:p>
            <a:pPr algn="r" rtl="1"/>
            <a:endParaRPr lang="en-US" dirty="0"/>
          </a:p>
        </p:txBody>
      </p:sp>
      <p:sp>
        <p:nvSpPr>
          <p:cNvPr id="9" name="Left Arrow 8"/>
          <p:cNvSpPr/>
          <p:nvPr/>
        </p:nvSpPr>
        <p:spPr>
          <a:xfrm>
            <a:off x="8617536" y="1636529"/>
            <a:ext cx="432048" cy="216024"/>
          </a:xfrm>
          <a:prstGeom prst="leftArrow">
            <a:avLst/>
          </a:prstGeom>
          <a:solidFill>
            <a:schemeClr val="accent6">
              <a:lumMod val="60000"/>
              <a:lumOff val="4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Left Arrow 9"/>
          <p:cNvSpPr/>
          <p:nvPr/>
        </p:nvSpPr>
        <p:spPr>
          <a:xfrm>
            <a:off x="8617536" y="2564904"/>
            <a:ext cx="432048" cy="216024"/>
          </a:xfrm>
          <a:prstGeom prst="leftArrow">
            <a:avLst/>
          </a:prstGeom>
          <a:solidFill>
            <a:schemeClr val="accent1">
              <a:lumMod val="60000"/>
              <a:lumOff val="4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Left Arrow 10"/>
          <p:cNvSpPr/>
          <p:nvPr/>
        </p:nvSpPr>
        <p:spPr>
          <a:xfrm>
            <a:off x="8617536" y="2996952"/>
            <a:ext cx="432048" cy="216024"/>
          </a:xfrm>
          <a:prstGeom prst="leftArrow">
            <a:avLst/>
          </a:prstGeom>
          <a:solidFill>
            <a:schemeClr val="accent4">
              <a:lumMod val="40000"/>
              <a:lumOff val="6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Left Arrow 11"/>
          <p:cNvSpPr/>
          <p:nvPr/>
        </p:nvSpPr>
        <p:spPr>
          <a:xfrm>
            <a:off x="8617536" y="3405394"/>
            <a:ext cx="432048" cy="216024"/>
          </a:xfrm>
          <a:prstGeom prst="leftArrow">
            <a:avLst/>
          </a:prstGeom>
          <a:solidFill>
            <a:schemeClr val="accent2">
              <a:lumMod val="40000"/>
              <a:lumOff val="6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Left Arrow 12"/>
          <p:cNvSpPr/>
          <p:nvPr/>
        </p:nvSpPr>
        <p:spPr>
          <a:xfrm>
            <a:off x="8617536" y="4221088"/>
            <a:ext cx="432048" cy="216024"/>
          </a:xfrm>
          <a:prstGeom prst="leftArrow">
            <a:avLst/>
          </a:prstGeom>
          <a:solidFill>
            <a:srgbClr val="FFFF0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Left Arrow 13"/>
          <p:cNvSpPr/>
          <p:nvPr/>
        </p:nvSpPr>
        <p:spPr>
          <a:xfrm>
            <a:off x="8642688" y="5013176"/>
            <a:ext cx="432048" cy="216024"/>
          </a:xfrm>
          <a:prstGeom prst="leftArrow">
            <a:avLst/>
          </a:prstGeom>
          <a:solidFill>
            <a:srgbClr val="FF505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Left Arrow 14"/>
          <p:cNvSpPr/>
          <p:nvPr/>
        </p:nvSpPr>
        <p:spPr>
          <a:xfrm>
            <a:off x="8639605" y="5445224"/>
            <a:ext cx="432048" cy="216024"/>
          </a:xfrm>
          <a:prstGeom prst="leftArrow">
            <a:avLst/>
          </a:prstGeom>
          <a:solidFill>
            <a:srgbClr val="92D050"/>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Left Arrow 15"/>
          <p:cNvSpPr/>
          <p:nvPr/>
        </p:nvSpPr>
        <p:spPr>
          <a:xfrm>
            <a:off x="8620110" y="2076694"/>
            <a:ext cx="432048" cy="216024"/>
          </a:xfrm>
          <a:prstGeom prst="leftArrow">
            <a:avLst/>
          </a:prstGeom>
          <a:solidFill>
            <a:schemeClr val="accent3">
              <a:lumMod val="60000"/>
              <a:lumOff val="40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87419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pPr algn="ctr"/>
            <a:r>
              <a:rPr lang="fa-IR" sz="3200" dirty="0" smtClean="0">
                <a:solidFill>
                  <a:srgbClr val="FF0000"/>
                </a:solidFill>
              </a:rPr>
              <a:t>سقوط در سالمندان </a:t>
            </a:r>
            <a:endParaRPr lang="fa-IR" sz="3200" dirty="0">
              <a:solidFill>
                <a:srgbClr val="FF0000"/>
              </a:solidFill>
            </a:endParaRPr>
          </a:p>
        </p:txBody>
      </p:sp>
      <p:pic>
        <p:nvPicPr>
          <p:cNvPr id="6" name="Content Placeholder 5"/>
          <p:cNvPicPr>
            <a:picLocks noGrp="1" noChangeAspect="1"/>
          </p:cNvPicPr>
          <p:nvPr>
            <p:ph idx="10"/>
          </p:nvPr>
        </p:nvPicPr>
        <p:blipFill>
          <a:blip r:embed="rId2"/>
          <a:stretch>
            <a:fillRect/>
          </a:stretch>
        </p:blipFill>
        <p:spPr>
          <a:xfrm>
            <a:off x="1025525" y="2786062"/>
            <a:ext cx="7115175" cy="2581275"/>
          </a:xfrm>
          <a:prstGeom prst="rect">
            <a:avLst/>
          </a:prstGeom>
        </p:spPr>
      </p:pic>
    </p:spTree>
    <p:extLst>
      <p:ext uri="{BB962C8B-B14F-4D97-AF65-F5344CB8AC3E}">
        <p14:creationId xmlns:p14="http://schemas.microsoft.com/office/powerpoint/2010/main" val="39423806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pic>
        <p:nvPicPr>
          <p:cNvPr id="6" name="Content Placeholder 5"/>
          <p:cNvPicPr>
            <a:picLocks noGrp="1" noChangeAspect="1"/>
          </p:cNvPicPr>
          <p:nvPr>
            <p:ph idx="10"/>
          </p:nvPr>
        </p:nvPicPr>
        <p:blipFill>
          <a:blip r:embed="rId2"/>
          <a:stretch>
            <a:fillRect/>
          </a:stretch>
        </p:blipFill>
        <p:spPr>
          <a:xfrm>
            <a:off x="683568" y="1412776"/>
            <a:ext cx="7920880" cy="5184575"/>
          </a:xfrm>
          <a:prstGeom prst="rect">
            <a:avLst/>
          </a:prstGeom>
        </p:spPr>
      </p:pic>
    </p:spTree>
    <p:extLst>
      <p:ext uri="{BB962C8B-B14F-4D97-AF65-F5344CB8AC3E}">
        <p14:creationId xmlns:p14="http://schemas.microsoft.com/office/powerpoint/2010/main" val="287912220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ارزیابی تغذیه سالمندان ویژه پزشک</a:t>
            </a:r>
            <a:br>
              <a:rPr lang="fa-IR" dirty="0" smtClean="0"/>
            </a:br>
            <a:endParaRPr lang="fa-IR" dirty="0"/>
          </a:p>
        </p:txBody>
      </p:sp>
      <p:sp>
        <p:nvSpPr>
          <p:cNvPr id="3" name="Content Placeholder 2"/>
          <p:cNvSpPr>
            <a:spLocks noGrp="1"/>
          </p:cNvSpPr>
          <p:nvPr>
            <p:ph idx="1"/>
          </p:nvPr>
        </p:nvSpPr>
        <p:spPr/>
        <p:txBody>
          <a:bodyPr/>
          <a:lstStyle/>
          <a:p>
            <a:endParaRPr lang="fa-IR"/>
          </a:p>
        </p:txBody>
      </p:sp>
      <p:sp>
        <p:nvSpPr>
          <p:cNvPr id="4" name="Content Placeholder 3"/>
          <p:cNvSpPr>
            <a:spLocks noGrp="1"/>
          </p:cNvSpPr>
          <p:nvPr>
            <p:ph idx="10"/>
          </p:nvPr>
        </p:nvSpPr>
        <p:spPr/>
        <p:txBody>
          <a:bodyPr/>
          <a:lstStyle/>
          <a:p>
            <a:endParaRPr lang="fa-IR"/>
          </a:p>
        </p:txBody>
      </p:sp>
      <p:pic>
        <p:nvPicPr>
          <p:cNvPr id="5" name="Picture 4"/>
          <p:cNvPicPr>
            <a:picLocks noChangeAspect="1"/>
          </p:cNvPicPr>
          <p:nvPr/>
        </p:nvPicPr>
        <p:blipFill>
          <a:blip r:embed="rId2"/>
          <a:stretch>
            <a:fillRect/>
          </a:stretch>
        </p:blipFill>
        <p:spPr>
          <a:xfrm>
            <a:off x="-324544" y="908720"/>
            <a:ext cx="9217024" cy="6048672"/>
          </a:xfrm>
          <a:prstGeom prst="rect">
            <a:avLst/>
          </a:prstGeom>
        </p:spPr>
      </p:pic>
    </p:spTree>
    <p:extLst>
      <p:ext uri="{BB962C8B-B14F-4D97-AF65-F5344CB8AC3E}">
        <p14:creationId xmlns:p14="http://schemas.microsoft.com/office/powerpoint/2010/main" val="288660024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ارزیابی سقوط توسط پزشک</a:t>
            </a:r>
            <a:endParaRPr lang="fa-IR" dirty="0"/>
          </a:p>
        </p:txBody>
      </p:sp>
      <p:sp>
        <p:nvSpPr>
          <p:cNvPr id="3" name="Content Placeholder 2"/>
          <p:cNvSpPr>
            <a:spLocks noGrp="1"/>
          </p:cNvSpPr>
          <p:nvPr>
            <p:ph idx="1"/>
          </p:nvPr>
        </p:nvSpPr>
        <p:spPr/>
        <p:txBody>
          <a:bodyPr/>
          <a:lstStyle/>
          <a:p>
            <a:endParaRPr lang="fa-IR"/>
          </a:p>
        </p:txBody>
      </p:sp>
      <p:pic>
        <p:nvPicPr>
          <p:cNvPr id="5" name="Content Placeholder 4"/>
          <p:cNvPicPr>
            <a:picLocks noGrp="1" noChangeAspect="1"/>
          </p:cNvPicPr>
          <p:nvPr>
            <p:ph idx="10"/>
          </p:nvPr>
        </p:nvPicPr>
        <p:blipFill>
          <a:blip r:embed="rId2"/>
          <a:stretch>
            <a:fillRect/>
          </a:stretch>
        </p:blipFill>
        <p:spPr>
          <a:xfrm>
            <a:off x="251520" y="1484784"/>
            <a:ext cx="8784976" cy="5373216"/>
          </a:xfrm>
          <a:prstGeom prst="rect">
            <a:avLst/>
          </a:prstGeom>
        </p:spPr>
      </p:pic>
    </p:spTree>
    <p:extLst>
      <p:ext uri="{BB962C8B-B14F-4D97-AF65-F5344CB8AC3E}">
        <p14:creationId xmlns:p14="http://schemas.microsoft.com/office/powerpoint/2010/main" val="331016129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افسردگی در سالمندان</a:t>
            </a:r>
            <a:br>
              <a:rPr lang="fa-IR" dirty="0" smtClean="0"/>
            </a:br>
            <a:endParaRPr lang="fa-IR" dirty="0"/>
          </a:p>
        </p:txBody>
      </p:sp>
      <p:sp>
        <p:nvSpPr>
          <p:cNvPr id="3" name="Content Placeholder 2"/>
          <p:cNvSpPr>
            <a:spLocks noGrp="1"/>
          </p:cNvSpPr>
          <p:nvPr>
            <p:ph idx="1"/>
          </p:nvPr>
        </p:nvSpPr>
        <p:spPr/>
        <p:txBody>
          <a:bodyPr/>
          <a:lstStyle/>
          <a:p>
            <a:endParaRPr lang="fa-IR"/>
          </a:p>
        </p:txBody>
      </p:sp>
      <p:graphicFrame>
        <p:nvGraphicFramePr>
          <p:cNvPr id="9" name="Content Placeholder 8"/>
          <p:cNvGraphicFramePr>
            <a:graphicFrameLocks noGrp="1"/>
          </p:cNvGraphicFramePr>
          <p:nvPr>
            <p:ph idx="10"/>
            <p:extLst>
              <p:ext uri="{D42A27DB-BD31-4B8C-83A1-F6EECF244321}">
                <p14:modId xmlns:p14="http://schemas.microsoft.com/office/powerpoint/2010/main" val="3326663755"/>
              </p:ext>
            </p:extLst>
          </p:nvPr>
        </p:nvGraphicFramePr>
        <p:xfrm>
          <a:off x="107506" y="1086292"/>
          <a:ext cx="8590407" cy="5583067"/>
        </p:xfrm>
        <a:graphic>
          <a:graphicData uri="http://schemas.openxmlformats.org/drawingml/2006/table">
            <a:tbl>
              <a:tblPr firstRow="1" firstCol="1" bandRow="1">
                <a:tableStyleId>{5C22544A-7EE6-4342-B048-85BDC9FD1C3A}</a:tableStyleId>
              </a:tblPr>
              <a:tblGrid>
                <a:gridCol w="3240358"/>
                <a:gridCol w="504056"/>
                <a:gridCol w="2520280"/>
                <a:gridCol w="2325713"/>
              </a:tblGrid>
              <a:tr h="603815">
                <a:tc gridSpan="4">
                  <a:txBody>
                    <a:bodyPr/>
                    <a:lstStyle/>
                    <a:p>
                      <a:pPr algn="r" rtl="1">
                        <a:lnSpc>
                          <a:spcPct val="107000"/>
                        </a:lnSpc>
                        <a:spcAft>
                          <a:spcPts val="0"/>
                        </a:spcAft>
                      </a:pPr>
                      <a:r>
                        <a:rPr lang="fa-IR" sz="1000" dirty="0">
                          <a:effectLst/>
                        </a:rPr>
                        <a:t>توجه: </a:t>
                      </a:r>
                      <a:r>
                        <a:rPr lang="ar-SA" sz="1000" dirty="0">
                          <a:effectLst/>
                        </a:rPr>
                        <a:t>ارزیابی غیر پزشک (بررسی پرسشنامه مقیاس افسردگی سالمندان و امتیاز حاصله در صورت غربال مثبت) را با توجه به  علائم و نشانه</a:t>
                      </a:r>
                      <a:r>
                        <a:rPr lang="en-US" sz="1000" dirty="0">
                          <a:effectLst/>
                        </a:rPr>
                        <a:t>­</a:t>
                      </a:r>
                      <a:r>
                        <a:rPr lang="ar-SA" sz="1000" dirty="0">
                          <a:effectLst/>
                        </a:rPr>
                        <a:t>های حاصل از مصاحبه تشخیصی جمع بندي كنيد.</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59715" marR="59715" marT="0" marB="0" anchor="ct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r>
              <a:tr h="536571">
                <a:tc>
                  <a:txBody>
                    <a:bodyPr/>
                    <a:lstStyle/>
                    <a:p>
                      <a:pPr algn="ctr" rtl="1">
                        <a:lnSpc>
                          <a:spcPct val="107000"/>
                        </a:lnSpc>
                        <a:spcAft>
                          <a:spcPts val="0"/>
                        </a:spcAft>
                      </a:pPr>
                      <a:r>
                        <a:rPr lang="fa-IR" sz="1200" b="1" dirty="0" smtClean="0">
                          <a:effectLst/>
                          <a:cs typeface="2  Mitra" panose="00000400000000000000" pitchFamily="2" charset="-78"/>
                        </a:rPr>
                        <a:t>اقدام</a:t>
                      </a:r>
                      <a:endParaRPr lang="en-US" sz="1200" b="1"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a:effectLst/>
                          <a:cs typeface="2  Mitra" panose="00000400000000000000" pitchFamily="2" charset="-78"/>
                        </a:rPr>
                        <a:t>تشخیص</a:t>
                      </a:r>
                      <a:endParaRPr lang="en-US" sz="1200" b="1">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dirty="0">
                          <a:effectLst/>
                          <a:cs typeface="2  Mitra" panose="00000400000000000000" pitchFamily="2" charset="-78"/>
                        </a:rPr>
                        <a:t>معیارهای طبقه بندی / تشخیص</a:t>
                      </a:r>
                      <a:endParaRPr lang="en-US" sz="1200" b="1"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dirty="0">
                          <a:effectLst/>
                          <a:cs typeface="2  Mitra" panose="00000400000000000000" pitchFamily="2" charset="-78"/>
                        </a:rPr>
                        <a:t>علائم و نشانه­های حاصل از مصاحبه تشخیصی </a:t>
                      </a:r>
                      <a:r>
                        <a:rPr lang="fa-IR" sz="1200" b="1" baseline="30000" dirty="0">
                          <a:effectLst/>
                          <a:cs typeface="2  Mitra" panose="00000400000000000000" pitchFamily="2" charset="-78"/>
                        </a:rPr>
                        <a:t>*</a:t>
                      </a:r>
                      <a:endParaRPr lang="en-US" sz="1200" b="1"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r>
              <a:tr h="4442681">
                <a:tc>
                  <a:txBody>
                    <a:bodyPr/>
                    <a:lstStyle/>
                    <a:p>
                      <a:pPr algn="just" rtl="1">
                        <a:lnSpc>
                          <a:spcPts val="1100"/>
                        </a:lnSpc>
                        <a:spcAft>
                          <a:spcPts val="0"/>
                        </a:spcAft>
                      </a:pPr>
                      <a:r>
                        <a:rPr lang="ar-SA" sz="1800" b="0" dirty="0" smtClean="0">
                          <a:solidFill>
                            <a:schemeClr val="tx1"/>
                          </a:solidFill>
                          <a:effectLst/>
                          <a:cs typeface="2  Mitra" panose="00000400000000000000" pitchFamily="2" charset="-78"/>
                        </a:rPr>
                        <a:t>م</a:t>
                      </a:r>
                      <a:endParaRPr lang="fa-IR" sz="1800" b="0" dirty="0" smtClean="0">
                        <a:solidFill>
                          <a:schemeClr val="tx1"/>
                        </a:solidFill>
                        <a:effectLst/>
                        <a:cs typeface="2  Mitra" panose="00000400000000000000" pitchFamily="2" charset="-78"/>
                      </a:endParaRPr>
                    </a:p>
                    <a:p>
                      <a:pPr algn="just" rtl="1">
                        <a:lnSpc>
                          <a:spcPct val="100000"/>
                        </a:lnSpc>
                        <a:spcAft>
                          <a:spcPts val="0"/>
                        </a:spcAft>
                      </a:pPr>
                      <a:r>
                        <a:rPr lang="fa-IR" sz="1800" b="0" dirty="0" smtClean="0">
                          <a:solidFill>
                            <a:schemeClr val="tx1"/>
                          </a:solidFill>
                          <a:effectLst/>
                          <a:cs typeface="2  Mitra" panose="00000400000000000000" pitchFamily="2" charset="-78"/>
                        </a:rPr>
                        <a:t>م</a:t>
                      </a:r>
                      <a:r>
                        <a:rPr lang="ar-SA" sz="1800" b="0" dirty="0" smtClean="0">
                          <a:solidFill>
                            <a:schemeClr val="tx1"/>
                          </a:solidFill>
                          <a:effectLst/>
                          <a:cs typeface="2  Mitra" panose="00000400000000000000" pitchFamily="2" charset="-78"/>
                        </a:rPr>
                        <a:t>وارد ذیل بررسی شود و در صورت پاسخ مثبت به هر کدام از پرسش­ها به </a:t>
                      </a:r>
                      <a:r>
                        <a:rPr lang="en-US" sz="1400" b="0" dirty="0" smtClean="0">
                          <a:solidFill>
                            <a:schemeClr val="tx1"/>
                          </a:solidFill>
                          <a:effectLst/>
                          <a:cs typeface="2  Mitra" panose="00000400000000000000" pitchFamily="2" charset="-78"/>
                        </a:rPr>
                        <a:t>DEP 1.1 </a:t>
                      </a:r>
                      <a:r>
                        <a:rPr lang="ar-SA" sz="1800" b="0" dirty="0" smtClean="0">
                          <a:solidFill>
                            <a:schemeClr val="tx1"/>
                          </a:solidFill>
                          <a:effectLst/>
                          <a:cs typeface="2  Mitra" panose="00000400000000000000" pitchFamily="2" charset="-78"/>
                        </a:rPr>
                        <a:t>مراجعه کنید:</a:t>
                      </a:r>
                      <a:endParaRPr lang="en-US" sz="2400" b="0" dirty="0" smtClean="0">
                        <a:solidFill>
                          <a:schemeClr val="tx1"/>
                        </a:solidFill>
                        <a:effectLst/>
                        <a:cs typeface="2  Mitra" panose="00000400000000000000" pitchFamily="2" charset="-78"/>
                      </a:endParaRPr>
                    </a:p>
                    <a:p>
                      <a:pPr marL="742950" lvl="1" indent="-285750" algn="just" rtl="1">
                        <a:lnSpc>
                          <a:spcPct val="100000"/>
                        </a:lnSpc>
                        <a:spcAft>
                          <a:spcPts val="0"/>
                        </a:spcAft>
                        <a:buFont typeface="Courier New" panose="02070309020205020404" pitchFamily="49" charset="0"/>
                        <a:buChar char="o"/>
                      </a:pPr>
                      <a:r>
                        <a:rPr lang="fa-IR" sz="1400" b="0" dirty="0" smtClean="0">
                          <a:solidFill>
                            <a:schemeClr val="tx1"/>
                          </a:solidFill>
                          <a:effectLst/>
                          <a:cs typeface="2  Mitra" panose="00000400000000000000" pitchFamily="2" charset="-78"/>
                        </a:rPr>
                        <a:t>آیا بیمار در 2 ماه اخیر داغ دیده و یا چیز مهمی از دست داده است؟</a:t>
                      </a:r>
                      <a:endParaRPr lang="en-US" sz="2400" b="0" dirty="0" smtClean="0">
                        <a:solidFill>
                          <a:schemeClr val="tx1"/>
                        </a:solidFill>
                        <a:effectLst/>
                        <a:cs typeface="2  Mitra" panose="00000400000000000000" pitchFamily="2" charset="-78"/>
                      </a:endParaRPr>
                    </a:p>
                    <a:p>
                      <a:pPr marL="742950" lvl="1" indent="-285750" algn="just" rtl="1">
                        <a:lnSpc>
                          <a:spcPct val="100000"/>
                        </a:lnSpc>
                        <a:spcAft>
                          <a:spcPts val="0"/>
                        </a:spcAft>
                        <a:buFont typeface="Courier New" panose="02070309020205020404" pitchFamily="49" charset="0"/>
                        <a:buChar char="o"/>
                      </a:pPr>
                      <a:r>
                        <a:rPr lang="fa-IR" sz="1400" b="0" dirty="0" smtClean="0">
                          <a:solidFill>
                            <a:schemeClr val="tx1"/>
                          </a:solidFill>
                          <a:effectLst/>
                          <a:cs typeface="2  Mitra" panose="00000400000000000000" pitchFamily="2" charset="-78"/>
                        </a:rPr>
                        <a:t>آیا فرد افسردگی دوقطبی دارد؟</a:t>
                      </a:r>
                      <a:endParaRPr lang="en-US" sz="2400" b="0" dirty="0" smtClean="0">
                        <a:solidFill>
                          <a:schemeClr val="tx1"/>
                        </a:solidFill>
                        <a:effectLst/>
                        <a:cs typeface="2  Mitra" panose="00000400000000000000" pitchFamily="2" charset="-78"/>
                      </a:endParaRPr>
                    </a:p>
                    <a:p>
                      <a:pPr marL="742950" lvl="1" indent="-285750" algn="just" rtl="1">
                        <a:lnSpc>
                          <a:spcPct val="100000"/>
                        </a:lnSpc>
                        <a:spcAft>
                          <a:spcPts val="0"/>
                        </a:spcAft>
                        <a:buFont typeface="Courier New" panose="02070309020205020404" pitchFamily="49" charset="0"/>
                        <a:buChar char="o"/>
                      </a:pPr>
                      <a:r>
                        <a:rPr lang="fa-IR" sz="1400" b="0" dirty="0" smtClean="0">
                          <a:solidFill>
                            <a:schemeClr val="tx1"/>
                          </a:solidFill>
                          <a:effectLst/>
                          <a:cs typeface="2  Mitra" panose="00000400000000000000" pitchFamily="2" charset="-78"/>
                        </a:rPr>
                        <a:t>ایا فرد افسردگی با جنبه­های سایکوز (هذیان، توهم، کاتاتونیا)  دارد؟</a:t>
                      </a:r>
                      <a:endParaRPr lang="en-US" sz="2400" b="0" dirty="0" smtClean="0">
                        <a:solidFill>
                          <a:schemeClr val="tx1"/>
                        </a:solidFill>
                        <a:effectLst/>
                        <a:cs typeface="2  Mitra" panose="00000400000000000000" pitchFamily="2" charset="-78"/>
                      </a:endParaRPr>
                    </a:p>
                    <a:p>
                      <a:pPr marL="742950" lvl="1" indent="-285750" algn="just" rtl="1">
                        <a:lnSpc>
                          <a:spcPct val="100000"/>
                        </a:lnSpc>
                        <a:spcAft>
                          <a:spcPts val="0"/>
                        </a:spcAft>
                        <a:buFont typeface="Courier New" panose="02070309020205020404" pitchFamily="49" charset="0"/>
                        <a:buChar char="o"/>
                      </a:pPr>
                      <a:r>
                        <a:rPr lang="fa-IR" sz="1400" b="0" dirty="0" smtClean="0">
                          <a:solidFill>
                            <a:schemeClr val="tx1"/>
                          </a:solidFill>
                          <a:effectLst/>
                          <a:cs typeface="2  Mitra" panose="00000400000000000000" pitchFamily="2" charset="-78"/>
                        </a:rPr>
                        <a:t>آیا فرد همراه با افسردگی مواد یا الکل مصرف می­کند؟</a:t>
                      </a:r>
                      <a:r>
                        <a:rPr lang="fa-IR" sz="1800" b="0" dirty="0" smtClean="0">
                          <a:solidFill>
                            <a:schemeClr val="tx1"/>
                          </a:solidFill>
                          <a:effectLst/>
                          <a:cs typeface="2  Mitra" panose="00000400000000000000" pitchFamily="2" charset="-78"/>
                        </a:rPr>
                        <a:t> </a:t>
                      </a:r>
                      <a:endParaRPr lang="en-US" sz="2400" b="0" dirty="0" smtClean="0">
                        <a:solidFill>
                          <a:schemeClr val="tx1"/>
                        </a:solidFill>
                        <a:effectLst/>
                        <a:cs typeface="2  Mitra" panose="00000400000000000000" pitchFamily="2" charset="-78"/>
                      </a:endParaRPr>
                    </a:p>
                    <a:p>
                      <a:pPr algn="just" rtl="1">
                        <a:lnSpc>
                          <a:spcPct val="100000"/>
                        </a:lnSpc>
                        <a:spcAft>
                          <a:spcPts val="0"/>
                        </a:spcAft>
                      </a:pPr>
                      <a:r>
                        <a:rPr lang="ar-SA" sz="1800" b="0" dirty="0" smtClean="0">
                          <a:solidFill>
                            <a:schemeClr val="tx1"/>
                          </a:solidFill>
                          <a:effectLst/>
                          <a:cs typeface="2  Mitra" panose="00000400000000000000" pitchFamily="2" charset="-78"/>
                        </a:rPr>
                        <a:t>در صورت پاسخ منفی به تمام  موارد فوق درمان را شروع کنید:</a:t>
                      </a:r>
                      <a:endParaRPr lang="en-US" sz="2400" b="0" dirty="0" smtClean="0">
                        <a:solidFill>
                          <a:schemeClr val="tx1"/>
                        </a:solidFill>
                        <a:effectLst/>
                        <a:cs typeface="2  Mitra" panose="00000400000000000000" pitchFamily="2" charset="-78"/>
                      </a:endParaRPr>
                    </a:p>
                    <a:p>
                      <a:pPr marL="342900" lvl="0" indent="-342900" algn="just" rtl="1">
                        <a:lnSpc>
                          <a:spcPct val="100000"/>
                        </a:lnSpc>
                        <a:spcAft>
                          <a:spcPts val="0"/>
                        </a:spcAft>
                        <a:buFont typeface="Symbol" panose="05050102010706020507" pitchFamily="18" charset="2"/>
                        <a:buChar char=""/>
                      </a:pPr>
                      <a:r>
                        <a:rPr lang="fa-IR" sz="1800" b="0" dirty="0" smtClean="0">
                          <a:solidFill>
                            <a:schemeClr val="tx1"/>
                          </a:solidFill>
                          <a:effectLst/>
                          <a:uFill>
                            <a:solidFill>
                              <a:srgbClr val="00B050"/>
                            </a:solidFill>
                          </a:uFill>
                          <a:cs typeface="2  Mitra" panose="00000400000000000000" pitchFamily="2" charset="-78"/>
                        </a:rPr>
                        <a:t>داروهای ضد افسردگی </a:t>
                      </a:r>
                      <a:r>
                        <a:rPr lang="fa-IR" sz="1400" b="0" dirty="0" smtClean="0">
                          <a:solidFill>
                            <a:schemeClr val="tx1"/>
                          </a:solidFill>
                          <a:effectLst/>
                          <a:uFill>
                            <a:solidFill>
                              <a:srgbClr val="00B050"/>
                            </a:solidFill>
                          </a:uFill>
                          <a:cs typeface="2  Mitra" panose="00000400000000000000" pitchFamily="2" charset="-78"/>
                        </a:rPr>
                        <a:t>(مهارکننده­های انتخابی بازجذب سروتونین </a:t>
                      </a:r>
                      <a:r>
                        <a:rPr lang="en-US" sz="1100" b="0" dirty="0" smtClean="0">
                          <a:solidFill>
                            <a:schemeClr val="tx1"/>
                          </a:solidFill>
                          <a:effectLst/>
                          <a:uFill>
                            <a:solidFill>
                              <a:srgbClr val="00B050"/>
                            </a:solidFill>
                          </a:uFill>
                          <a:cs typeface="2  Mitra" panose="00000400000000000000" pitchFamily="2" charset="-78"/>
                        </a:rPr>
                        <a:t>SSRI</a:t>
                      </a:r>
                      <a:r>
                        <a:rPr lang="fa-IR" sz="1400" b="0" dirty="0" smtClean="0">
                          <a:solidFill>
                            <a:schemeClr val="tx1"/>
                          </a:solidFill>
                          <a:effectLst/>
                          <a:uFill>
                            <a:solidFill>
                              <a:srgbClr val="00B050"/>
                            </a:solidFill>
                          </a:uFill>
                          <a:cs typeface="2  Mitra" panose="00000400000000000000" pitchFamily="2" charset="-78"/>
                        </a:rPr>
                        <a:t>­ها)</a:t>
                      </a:r>
                      <a:r>
                        <a:rPr lang="fa-IR" sz="1800" b="0" dirty="0" smtClean="0">
                          <a:solidFill>
                            <a:schemeClr val="tx1"/>
                          </a:solidFill>
                          <a:effectLst/>
                          <a:uFill>
                            <a:solidFill>
                              <a:srgbClr val="00B050"/>
                            </a:solidFill>
                          </a:uFill>
                          <a:cs typeface="2  Mitra" panose="00000400000000000000" pitchFamily="2" charset="-78"/>
                        </a:rPr>
                        <a:t> تجویز کنید و به </a:t>
                      </a:r>
                      <a:r>
                        <a:rPr lang="en-US" sz="1400" b="0" dirty="0" smtClean="0">
                          <a:solidFill>
                            <a:schemeClr val="tx1"/>
                          </a:solidFill>
                          <a:effectLst/>
                          <a:uFill>
                            <a:solidFill>
                              <a:srgbClr val="00B050"/>
                            </a:solidFill>
                          </a:uFill>
                          <a:cs typeface="2  Mitra" panose="00000400000000000000" pitchFamily="2" charset="-78"/>
                        </a:rPr>
                        <a:t>DEP 3</a:t>
                      </a:r>
                      <a:r>
                        <a:rPr lang="fa-IR" sz="1800" b="0" dirty="0" smtClean="0">
                          <a:solidFill>
                            <a:schemeClr val="tx1"/>
                          </a:solidFill>
                          <a:effectLst/>
                          <a:uFill>
                            <a:solidFill>
                              <a:srgbClr val="00B050"/>
                            </a:solidFill>
                          </a:uFill>
                          <a:cs typeface="2  Mitra" panose="00000400000000000000" pitchFamily="2" charset="-78"/>
                        </a:rPr>
                        <a:t> مراجعه شود. </a:t>
                      </a:r>
                      <a:endParaRPr lang="en-US" sz="2400" b="0" dirty="0" smtClean="0">
                        <a:solidFill>
                          <a:schemeClr val="tx1"/>
                        </a:solidFill>
                        <a:effectLst/>
                        <a:uFill>
                          <a:solidFill>
                            <a:srgbClr val="00B050"/>
                          </a:solidFill>
                        </a:uFill>
                        <a:cs typeface="2  Mitra" panose="00000400000000000000" pitchFamily="2" charset="-78"/>
                      </a:endParaRPr>
                    </a:p>
                    <a:p>
                      <a:pPr marL="342900" lvl="0" indent="-342900" algn="just" rtl="1">
                        <a:lnSpc>
                          <a:spcPct val="100000"/>
                        </a:lnSpc>
                        <a:spcAft>
                          <a:spcPts val="0"/>
                        </a:spcAft>
                        <a:buFont typeface="Symbol" panose="05050102010706020507" pitchFamily="18" charset="2"/>
                        <a:buChar char=""/>
                      </a:pPr>
                      <a:r>
                        <a:rPr lang="fa-IR" sz="1600" b="0" dirty="0" smtClean="0">
                          <a:solidFill>
                            <a:schemeClr val="tx1"/>
                          </a:solidFill>
                          <a:effectLst/>
                          <a:uFill>
                            <a:solidFill>
                              <a:srgbClr val="00B050"/>
                            </a:solidFill>
                          </a:uFill>
                          <a:cs typeface="2  Mitra" panose="00000400000000000000" pitchFamily="2" charset="-78"/>
                        </a:rPr>
                        <a:t>بیمار را برای آموزش روانشناختی به کارشناس سلامت روان ارجاع دهید.</a:t>
                      </a:r>
                      <a:endParaRPr lang="en-US" sz="2400" b="0" dirty="0" smtClean="0">
                        <a:solidFill>
                          <a:schemeClr val="tx1"/>
                        </a:solidFill>
                        <a:effectLst/>
                        <a:uFill>
                          <a:solidFill>
                            <a:srgbClr val="00B050"/>
                          </a:solidFill>
                        </a:uFill>
                        <a:cs typeface="2  Mitra" panose="00000400000000000000" pitchFamily="2" charset="-78"/>
                      </a:endParaRPr>
                    </a:p>
                    <a:p>
                      <a:pPr marL="342900" lvl="0" indent="-342900" algn="just" rtl="1">
                        <a:lnSpc>
                          <a:spcPct val="100000"/>
                        </a:lnSpc>
                        <a:spcAft>
                          <a:spcPts val="0"/>
                        </a:spcAft>
                        <a:buFont typeface="Symbol" panose="05050102010706020507" pitchFamily="18" charset="2"/>
                        <a:buChar char=""/>
                      </a:pPr>
                      <a:r>
                        <a:rPr lang="fa-IR" sz="1600" b="0" dirty="0" smtClean="0">
                          <a:solidFill>
                            <a:schemeClr val="tx1"/>
                          </a:solidFill>
                          <a:effectLst/>
                          <a:uFill>
                            <a:solidFill>
                              <a:srgbClr val="00B050"/>
                            </a:solidFill>
                          </a:uFill>
                          <a:cs typeface="2  Mitra" panose="00000400000000000000" pitchFamily="2" charset="-78"/>
                        </a:rPr>
                        <a:t>پیگیری بیمار به صورت منظم انجام شود.</a:t>
                      </a:r>
                      <a:endParaRPr lang="en-US" sz="2400" b="0" dirty="0">
                        <a:solidFill>
                          <a:schemeClr val="tx1"/>
                        </a:solidFill>
                        <a:effectLst/>
                        <a:uFill>
                          <a:solidFill>
                            <a:srgbClr val="00B050"/>
                          </a:solidFill>
                        </a:uFill>
                        <a:latin typeface="Calibri" panose="020F0502020204030204" pitchFamily="34" charset="0"/>
                        <a:ea typeface="Calibri" panose="020F0502020204030204" pitchFamily="34" charset="0"/>
                        <a:cs typeface="2  Mitra" panose="00000400000000000000" pitchFamily="2" charset="-78"/>
                      </a:endParaRPr>
                    </a:p>
                  </a:txBody>
                  <a:tcPr marL="59715" marR="59715" marT="0" marB="0"/>
                </a:tc>
                <a:tc>
                  <a:txBody>
                    <a:bodyPr/>
                    <a:lstStyle/>
                    <a:p>
                      <a:pPr algn="ctr" rtl="1">
                        <a:lnSpc>
                          <a:spcPct val="80000"/>
                        </a:lnSpc>
                        <a:spcAft>
                          <a:spcPts val="0"/>
                        </a:spcAft>
                      </a:pPr>
                      <a:r>
                        <a:rPr lang="ar-SA" sz="1800" b="0" dirty="0">
                          <a:effectLst/>
                          <a:cs typeface="2  Mitra" panose="00000400000000000000" pitchFamily="2" charset="-78"/>
                        </a:rPr>
                        <a:t>افسردگی</a:t>
                      </a:r>
                      <a:endParaRPr lang="en-US" sz="1800" b="0"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marL="342900" lvl="0" indent="-342900" algn="just" rtl="1">
                        <a:lnSpc>
                          <a:spcPct val="80000"/>
                        </a:lnSpc>
                        <a:spcAft>
                          <a:spcPts val="1000"/>
                        </a:spcAft>
                        <a:buFont typeface="Symbol" panose="05050102010706020507" pitchFamily="18" charset="2"/>
                        <a:buChar char=""/>
                      </a:pPr>
                      <a:r>
                        <a:rPr lang="fa-IR" sz="1600" b="0" dirty="0">
                          <a:effectLst/>
                          <a:cs typeface="2  Mitra" panose="00000400000000000000" pitchFamily="2" charset="-78"/>
                        </a:rPr>
                        <a:t>وجود دوعلامت از علائم زیر به مدت حداقل دوهفته: خلق افسرده در بیشتر اوقات روز، از دست دادن احساس لذت و علاقه در فعالیت های لذت بخش، کاهش انرژی یا به آسانی خسته شدن</a:t>
                      </a:r>
                      <a:endParaRPr lang="en-US" sz="2000" b="0" dirty="0">
                        <a:effectLst/>
                        <a:cs typeface="2  Mitra" panose="00000400000000000000" pitchFamily="2" charset="-78"/>
                      </a:endParaRPr>
                    </a:p>
                    <a:p>
                      <a:pPr marL="342900" lvl="0" indent="-342900" algn="just" rtl="1">
                        <a:lnSpc>
                          <a:spcPct val="80000"/>
                        </a:lnSpc>
                        <a:spcAft>
                          <a:spcPts val="1000"/>
                        </a:spcAft>
                        <a:buFont typeface="Symbol" panose="05050102010706020507" pitchFamily="18" charset="2"/>
                        <a:buChar char=""/>
                      </a:pPr>
                      <a:r>
                        <a:rPr lang="fa-IR" sz="1600" b="0" dirty="0">
                          <a:effectLst/>
                          <a:cs typeface="2  Mitra" panose="00000400000000000000" pitchFamily="2" charset="-78"/>
                        </a:rPr>
                        <a:t>وجود حداقل 3 مورد از سایر جنبه های افسردگی در طی دو هفته گذشته: کاهش تمرکز و توجه، کاهش عزت نفس و اعتماد به نفس، احساس گناه و بی ارزش بودن، بدبینی نسبت به آینده، افکار آسیب و خودکشی، اختلال خواب، اختلال اشتها</a:t>
                      </a:r>
                      <a:endParaRPr lang="en-US" sz="2000" b="0" dirty="0">
                        <a:effectLst/>
                        <a:cs typeface="2  Mitra" panose="00000400000000000000" pitchFamily="2" charset="-78"/>
                      </a:endParaRPr>
                    </a:p>
                    <a:p>
                      <a:pPr marL="342900" lvl="0" indent="-342900" algn="just" rtl="1">
                        <a:lnSpc>
                          <a:spcPct val="80000"/>
                        </a:lnSpc>
                        <a:spcAft>
                          <a:spcPts val="1000"/>
                        </a:spcAft>
                        <a:buFont typeface="Symbol" panose="05050102010706020507" pitchFamily="18" charset="2"/>
                        <a:buChar char=""/>
                      </a:pPr>
                      <a:r>
                        <a:rPr lang="fa-IR" sz="1600" b="0" dirty="0">
                          <a:effectLst/>
                          <a:cs typeface="2  Mitra" panose="00000400000000000000" pitchFamily="2" charset="-78"/>
                        </a:rPr>
                        <a:t>مشکل در انجام وظایف روزمره ، خانوادگی یا فعالیت­های اجتماعی</a:t>
                      </a:r>
                      <a:endParaRPr lang="en-US" sz="2000" b="0" dirty="0">
                        <a:effectLst/>
                        <a:cs typeface="2  Mitra" panose="00000400000000000000" pitchFamily="2" charset="-78"/>
                      </a:endParaRPr>
                    </a:p>
                    <a:p>
                      <a:pPr marL="111125" algn="just" rtl="1">
                        <a:lnSpc>
                          <a:spcPct val="80000"/>
                        </a:lnSpc>
                        <a:spcAft>
                          <a:spcPts val="1000"/>
                        </a:spcAft>
                      </a:pPr>
                      <a:r>
                        <a:rPr lang="en-US" sz="1600" b="0" dirty="0">
                          <a:effectLst/>
                          <a:cs typeface="2  Mitra" panose="00000400000000000000" pitchFamily="2" charset="-78"/>
                        </a:rPr>
                        <a:t> </a:t>
                      </a:r>
                      <a:endParaRPr lang="en-US" sz="2000" b="0" dirty="0">
                        <a:effectLst/>
                        <a:cs typeface="2  Mitra" panose="00000400000000000000" pitchFamily="2" charset="-78"/>
                      </a:endParaRPr>
                    </a:p>
                    <a:p>
                      <a:pPr algn="ctr" rtl="1">
                        <a:lnSpc>
                          <a:spcPct val="80000"/>
                        </a:lnSpc>
                        <a:spcAft>
                          <a:spcPts val="1000"/>
                        </a:spcAft>
                      </a:pPr>
                      <a:r>
                        <a:rPr lang="fa-IR" sz="1800" b="0" dirty="0">
                          <a:effectLst/>
                          <a:cs typeface="2  Mitra" panose="00000400000000000000" pitchFamily="2" charset="-78"/>
                        </a:rPr>
                        <a:t>پاسخ مثبت به هر یک از موارد فوق</a:t>
                      </a:r>
                      <a:endParaRPr lang="en-US" sz="2000" b="0" dirty="0">
                        <a:effectLst/>
                        <a:latin typeface="Calibri" panose="020F0502020204030204" pitchFamily="34" charset="0"/>
                        <a:cs typeface="2  Mitra" panose="00000400000000000000" pitchFamily="2" charset="-78"/>
                      </a:endParaRPr>
                    </a:p>
                  </a:txBody>
                  <a:tcPr marL="59715" marR="59715" marT="0" marB="0" anchor="ctr"/>
                </a:tc>
                <a:tc>
                  <a:txBody>
                    <a:bodyPr/>
                    <a:lstStyle/>
                    <a:p>
                      <a:pPr marL="342900" lvl="0" indent="-342900" algn="r" rtl="1">
                        <a:lnSpc>
                          <a:spcPct val="80000"/>
                        </a:lnSpc>
                        <a:spcAft>
                          <a:spcPts val="0"/>
                        </a:spcAft>
                        <a:buFont typeface="Symbol" panose="05050102010706020507" pitchFamily="18" charset="2"/>
                        <a:buChar char=""/>
                      </a:pPr>
                      <a:r>
                        <a:rPr lang="fa-IR" sz="1800" b="0" dirty="0">
                          <a:effectLst/>
                          <a:cs typeface="2  Mitra" panose="00000400000000000000" pitchFamily="2" charset="-78"/>
                        </a:rPr>
                        <a:t>انرژی کم، خستگی، مشکلات خواب یا اشتها</a:t>
                      </a:r>
                      <a:endParaRPr lang="en-US" sz="2000" b="0" dirty="0">
                        <a:effectLst/>
                        <a:cs typeface="2  Mitra" panose="00000400000000000000" pitchFamily="2" charset="-78"/>
                      </a:endParaRPr>
                    </a:p>
                    <a:p>
                      <a:pPr marL="342900" lvl="0" indent="-342900" algn="r" rtl="1">
                        <a:lnSpc>
                          <a:spcPct val="80000"/>
                        </a:lnSpc>
                        <a:spcAft>
                          <a:spcPts val="0"/>
                        </a:spcAft>
                        <a:buFont typeface="Symbol" panose="05050102010706020507" pitchFamily="18" charset="2"/>
                        <a:buChar char=""/>
                      </a:pPr>
                      <a:r>
                        <a:rPr lang="fa-IR" sz="1800" b="0" dirty="0">
                          <a:effectLst/>
                          <a:cs typeface="2  Mitra" panose="00000400000000000000" pitchFamily="2" charset="-78"/>
                        </a:rPr>
                        <a:t>خلق افسرده و مضطرب، تحریک پذیری</a:t>
                      </a:r>
                      <a:endParaRPr lang="en-US" sz="2000" b="0" dirty="0">
                        <a:effectLst/>
                        <a:cs typeface="2  Mitra" panose="00000400000000000000" pitchFamily="2" charset="-78"/>
                      </a:endParaRPr>
                    </a:p>
                    <a:p>
                      <a:pPr marL="342900" lvl="0" indent="-342900" algn="r" rtl="1">
                        <a:lnSpc>
                          <a:spcPct val="80000"/>
                        </a:lnSpc>
                        <a:spcAft>
                          <a:spcPts val="0"/>
                        </a:spcAft>
                        <a:buFont typeface="Symbol" panose="05050102010706020507" pitchFamily="18" charset="2"/>
                        <a:buChar char=""/>
                      </a:pPr>
                      <a:r>
                        <a:rPr lang="fa-IR" sz="1800" b="0" dirty="0">
                          <a:effectLst/>
                          <a:cs typeface="2  Mitra" panose="00000400000000000000" pitchFamily="2" charset="-78"/>
                        </a:rPr>
                        <a:t>علاقه یا لذت کم در فعالیت­هایی که عموما جالب و لذت بخش هستند</a:t>
                      </a:r>
                      <a:endParaRPr lang="en-US" sz="2000" b="0" dirty="0">
                        <a:effectLst/>
                        <a:cs typeface="2  Mitra" panose="00000400000000000000" pitchFamily="2" charset="-78"/>
                      </a:endParaRPr>
                    </a:p>
                    <a:p>
                      <a:pPr marL="342900" lvl="0" indent="-342900" algn="r" rtl="1">
                        <a:lnSpc>
                          <a:spcPct val="80000"/>
                        </a:lnSpc>
                        <a:spcAft>
                          <a:spcPts val="0"/>
                        </a:spcAft>
                        <a:buFont typeface="Symbol" panose="05050102010706020507" pitchFamily="18" charset="2"/>
                        <a:buChar char=""/>
                      </a:pPr>
                      <a:r>
                        <a:rPr lang="fa-IR" sz="1800" b="0" dirty="0">
                          <a:effectLst/>
                          <a:cs typeface="2  Mitra" panose="00000400000000000000" pitchFamily="2" charset="-78"/>
                        </a:rPr>
                        <a:t>وجود نشانگان جسمی چندگانه بدون وجود هیچ علت جسمی واضح در سالمند: ماند درد و ناراحتی، تپش قلب و بی حسی</a:t>
                      </a:r>
                      <a:endParaRPr lang="en-US" sz="2000" b="0" dirty="0">
                        <a:effectLst/>
                        <a:cs typeface="2  Mitra" panose="00000400000000000000" pitchFamily="2" charset="-78"/>
                      </a:endParaRPr>
                    </a:p>
                    <a:p>
                      <a:pPr marL="342900" lvl="0" indent="-342900" algn="r" rtl="1">
                        <a:lnSpc>
                          <a:spcPct val="80000"/>
                        </a:lnSpc>
                        <a:spcAft>
                          <a:spcPts val="0"/>
                        </a:spcAft>
                        <a:buFont typeface="Symbol" panose="05050102010706020507" pitchFamily="18" charset="2"/>
                        <a:buChar char=""/>
                      </a:pPr>
                      <a:r>
                        <a:rPr lang="fa-IR" sz="1800" b="0" dirty="0">
                          <a:effectLst/>
                          <a:cs typeface="2  Mitra" panose="00000400000000000000" pitchFamily="2" charset="-78"/>
                        </a:rPr>
                        <a:t>مشکل در انجام کارهای روزمره­ی زندگی، مدرسه، مسئولیت­های درون خانه و وظایف اجتماعی</a:t>
                      </a:r>
                      <a:endParaRPr lang="en-US" sz="2000" b="0"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r>
            </a:tbl>
          </a:graphicData>
        </a:graphic>
      </p:graphicFrame>
    </p:spTree>
    <p:extLst>
      <p:ext uri="{BB962C8B-B14F-4D97-AF65-F5344CB8AC3E}">
        <p14:creationId xmlns:p14="http://schemas.microsoft.com/office/powerpoint/2010/main" val="37387825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graphicFrame>
        <p:nvGraphicFramePr>
          <p:cNvPr id="9" name="Content Placeholder 8"/>
          <p:cNvGraphicFramePr>
            <a:graphicFrameLocks noGrp="1"/>
          </p:cNvGraphicFramePr>
          <p:nvPr>
            <p:ph idx="10"/>
            <p:extLst>
              <p:ext uri="{D42A27DB-BD31-4B8C-83A1-F6EECF244321}">
                <p14:modId xmlns:p14="http://schemas.microsoft.com/office/powerpoint/2010/main" val="3690501303"/>
              </p:ext>
            </p:extLst>
          </p:nvPr>
        </p:nvGraphicFramePr>
        <p:xfrm>
          <a:off x="179512" y="1668477"/>
          <a:ext cx="8594960" cy="4859303"/>
        </p:xfrm>
        <a:graphic>
          <a:graphicData uri="http://schemas.openxmlformats.org/drawingml/2006/table">
            <a:tbl>
              <a:tblPr firstRow="1" firstCol="1" bandRow="1">
                <a:tableStyleId>{5C22544A-7EE6-4342-B048-85BDC9FD1C3A}</a:tableStyleId>
              </a:tblPr>
              <a:tblGrid>
                <a:gridCol w="3744416"/>
                <a:gridCol w="864096"/>
                <a:gridCol w="1584176"/>
                <a:gridCol w="567507"/>
                <a:gridCol w="1834765"/>
              </a:tblGrid>
              <a:tr h="486999">
                <a:tc gridSpan="4">
                  <a:txBody>
                    <a:bodyPr/>
                    <a:lstStyle/>
                    <a:p>
                      <a:pPr algn="r" rtl="1">
                        <a:lnSpc>
                          <a:spcPct val="107000"/>
                        </a:lnSpc>
                        <a:spcAft>
                          <a:spcPts val="0"/>
                        </a:spcAft>
                      </a:pPr>
                      <a:r>
                        <a:rPr lang="fa-IR" sz="1000" dirty="0">
                          <a:effectLst/>
                        </a:rPr>
                        <a:t>توجه: </a:t>
                      </a:r>
                      <a:r>
                        <a:rPr lang="ar-SA" sz="1000" dirty="0">
                          <a:effectLst/>
                        </a:rPr>
                        <a:t>ارزیابی غیر پزشک (بررسی پرسشنامه مقیاس افسردگی سالمندان و امتیاز حاصله در صورت غربال مثبت) را با توجه به  علائم و نشانه</a:t>
                      </a:r>
                      <a:r>
                        <a:rPr lang="en-US" sz="1000" dirty="0">
                          <a:effectLst/>
                        </a:rPr>
                        <a:t>­</a:t>
                      </a:r>
                      <a:r>
                        <a:rPr lang="ar-SA" sz="1000" dirty="0">
                          <a:effectLst/>
                        </a:rPr>
                        <a:t>های حاصل از مصاحبه تشخیصی جمع بندي كنيد.</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59715" marR="59715" marT="0" marB="0" anchor="ct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c>
                  <a:txBody>
                    <a:bodyPr/>
                    <a:lstStyle/>
                    <a:p>
                      <a:pPr algn="r" rtl="1">
                        <a:lnSpc>
                          <a:spcPct val="107000"/>
                        </a:lnSpc>
                        <a:spcAft>
                          <a:spcPts val="0"/>
                        </a:spcAft>
                      </a:pP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59715" marR="59715" marT="0" marB="0" anchor="ctr"/>
                </a:tc>
              </a:tr>
              <a:tr h="432764">
                <a:tc>
                  <a:txBody>
                    <a:bodyPr/>
                    <a:lstStyle/>
                    <a:p>
                      <a:pPr algn="ctr" rtl="1">
                        <a:lnSpc>
                          <a:spcPct val="107000"/>
                        </a:lnSpc>
                        <a:spcAft>
                          <a:spcPts val="0"/>
                        </a:spcAft>
                      </a:pPr>
                      <a:r>
                        <a:rPr lang="fa-IR" sz="1200" b="1" dirty="0" smtClean="0">
                          <a:solidFill>
                            <a:schemeClr val="tx1"/>
                          </a:solidFill>
                          <a:effectLst/>
                          <a:cs typeface="2  Mitra" panose="00000400000000000000" pitchFamily="2" charset="-78"/>
                        </a:rPr>
                        <a:t>اقدام</a:t>
                      </a:r>
                      <a:endParaRPr lang="en-US" sz="1200" b="1" dirty="0">
                        <a:solidFill>
                          <a:schemeClr val="tx1"/>
                        </a:solidFill>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a:effectLst/>
                          <a:cs typeface="2  Mitra" panose="00000400000000000000" pitchFamily="2" charset="-78"/>
                        </a:rPr>
                        <a:t>تشخیص</a:t>
                      </a:r>
                      <a:endParaRPr lang="en-US" sz="1200" b="1">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dirty="0">
                          <a:effectLst/>
                          <a:cs typeface="2  Mitra" panose="00000400000000000000" pitchFamily="2" charset="-78"/>
                        </a:rPr>
                        <a:t>معیارهای طبقه بندی / تشخیص</a:t>
                      </a:r>
                      <a:endParaRPr lang="en-US" sz="1200" b="1"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gridSpan="2">
                  <a:txBody>
                    <a:bodyPr/>
                    <a:lstStyle/>
                    <a:p>
                      <a:pPr algn="ctr" rtl="1">
                        <a:lnSpc>
                          <a:spcPct val="107000"/>
                        </a:lnSpc>
                        <a:spcAft>
                          <a:spcPts val="0"/>
                        </a:spcAft>
                      </a:pPr>
                      <a:r>
                        <a:rPr lang="fa-IR" sz="1200" b="1" dirty="0">
                          <a:effectLst/>
                          <a:cs typeface="2  Mitra" panose="00000400000000000000" pitchFamily="2" charset="-78"/>
                        </a:rPr>
                        <a:t>علائم و نشانه­های حاصل از مصاحبه تشخیصی </a:t>
                      </a:r>
                      <a:r>
                        <a:rPr lang="fa-IR" sz="1200" b="1" baseline="30000" dirty="0">
                          <a:effectLst/>
                          <a:cs typeface="2  Mitra" panose="00000400000000000000" pitchFamily="2" charset="-78"/>
                        </a:rPr>
                        <a:t>*</a:t>
                      </a:r>
                      <a:endParaRPr lang="en-US" sz="1200" b="1"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hMerge="1">
                  <a:txBody>
                    <a:bodyPr/>
                    <a:lstStyle/>
                    <a:p>
                      <a:pPr algn="ctr" rtl="1">
                        <a:lnSpc>
                          <a:spcPct val="107000"/>
                        </a:lnSpc>
                        <a:spcAft>
                          <a:spcPts val="0"/>
                        </a:spcAft>
                      </a:pPr>
                      <a:endParaRPr lang="en-US" sz="1200" b="1"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r>
              <a:tr h="3583185">
                <a:tc>
                  <a:txBody>
                    <a:bodyPr/>
                    <a:lstStyle/>
                    <a:p>
                      <a:pPr lvl="0" algn="r" rtl="0"/>
                      <a:r>
                        <a:rPr lang="ar-SA" sz="1600" b="0" kern="1200" dirty="0" smtClean="0">
                          <a:solidFill>
                            <a:schemeClr val="tx1"/>
                          </a:solidFill>
                          <a:effectLst/>
                          <a:latin typeface="+mn-lt"/>
                          <a:ea typeface="+mn-ea"/>
                          <a:cs typeface="2  Mitra" panose="00000400000000000000" pitchFamily="2" charset="-78"/>
                        </a:rPr>
                        <a:t>در صورت نیاز فرد به اقدام و درمان اورژانس:</a:t>
                      </a:r>
                      <a:endParaRPr lang="en-US" sz="1600" b="0" kern="1200" dirty="0" smtClean="0">
                        <a:solidFill>
                          <a:schemeClr val="tx1"/>
                        </a:solidFill>
                        <a:effectLst/>
                        <a:latin typeface="+mn-lt"/>
                        <a:ea typeface="+mn-ea"/>
                        <a:cs typeface="2  Mitra" panose="00000400000000000000" pitchFamily="2" charset="-78"/>
                      </a:endParaRPr>
                    </a:p>
                    <a:p>
                      <a:pPr lvl="0" algn="r" rtl="0"/>
                      <a:r>
                        <a:rPr lang="fa-IR" sz="1600" b="0" u="sng" kern="1200" dirty="0" smtClean="0">
                          <a:solidFill>
                            <a:schemeClr val="tx1"/>
                          </a:solidFill>
                          <a:effectLst/>
                          <a:latin typeface="+mn-lt"/>
                          <a:ea typeface="+mn-ea"/>
                          <a:cs typeface="2  Mitra" panose="00000400000000000000" pitchFamily="2" charset="-78"/>
                        </a:rPr>
                        <a:t>اقدامات اولیه متناسب با شرایط بیمار برای تثبیت وضعیت وی به عمل آورید.</a:t>
                      </a:r>
                      <a:endParaRPr lang="en-US" sz="1600" b="0" kern="1200" dirty="0" smtClean="0">
                        <a:solidFill>
                          <a:schemeClr val="tx1"/>
                        </a:solidFill>
                        <a:effectLst/>
                        <a:latin typeface="+mn-lt"/>
                        <a:ea typeface="+mn-ea"/>
                        <a:cs typeface="2  Mitra" panose="00000400000000000000" pitchFamily="2" charset="-78"/>
                      </a:endParaRPr>
                    </a:p>
                    <a:p>
                      <a:pPr lvl="0" algn="r" rtl="0"/>
                      <a:r>
                        <a:rPr lang="fa-IR" sz="1600" b="0" kern="1200" dirty="0" smtClean="0">
                          <a:solidFill>
                            <a:schemeClr val="tx1"/>
                          </a:solidFill>
                          <a:effectLst/>
                          <a:latin typeface="+mn-lt"/>
                          <a:ea typeface="+mn-ea"/>
                          <a:cs typeface="2  Mitra" panose="00000400000000000000" pitchFamily="2" charset="-78"/>
                        </a:rPr>
                        <a:t>به منظور پیشگیری از اقدام مجدد به خودکشی ، بیمار را در یک محیط امن و حمایت­گر قرار دهید و از تنها گذاشتن او خود داری کنید</a:t>
                      </a:r>
                      <a:endParaRPr lang="en-US" sz="1600" b="0" kern="1200" dirty="0" smtClean="0">
                        <a:solidFill>
                          <a:schemeClr val="tx1"/>
                        </a:solidFill>
                        <a:effectLst/>
                        <a:latin typeface="+mn-lt"/>
                        <a:ea typeface="+mn-ea"/>
                        <a:cs typeface="2  Mitra" panose="00000400000000000000" pitchFamily="2" charset="-78"/>
                      </a:endParaRPr>
                    </a:p>
                    <a:p>
                      <a:pPr lvl="0" algn="r" rtl="0"/>
                      <a:r>
                        <a:rPr lang="fa-IR" sz="1600" b="0" kern="1200" dirty="0" smtClean="0">
                          <a:solidFill>
                            <a:schemeClr val="tx1"/>
                          </a:solidFill>
                          <a:effectLst/>
                          <a:latin typeface="+mn-lt"/>
                          <a:ea typeface="+mn-ea"/>
                          <a:cs typeface="2  Mitra" panose="00000400000000000000" pitchFamily="2" charset="-78"/>
                        </a:rPr>
                        <a:t>بعد از تثبیت اولیه وضعیت بیمار ارجاع فوری به بیمارستان (عمومی یا مسمومیت)</a:t>
                      </a:r>
                      <a:endParaRPr lang="en-US" sz="1600" b="0" kern="1200" dirty="0" smtClean="0">
                        <a:solidFill>
                          <a:schemeClr val="tx1"/>
                        </a:solidFill>
                        <a:effectLst/>
                        <a:latin typeface="+mn-lt"/>
                        <a:ea typeface="+mn-ea"/>
                        <a:cs typeface="2  Mitra" panose="00000400000000000000" pitchFamily="2" charset="-78"/>
                      </a:endParaRPr>
                    </a:p>
                    <a:p>
                      <a:pPr lvl="0" algn="r" rtl="0"/>
                      <a:r>
                        <a:rPr lang="ar-SA" sz="1600" b="0" i="1" kern="1200" dirty="0" smtClean="0">
                          <a:solidFill>
                            <a:schemeClr val="tx1"/>
                          </a:solidFill>
                          <a:effectLst/>
                          <a:latin typeface="+mn-lt"/>
                          <a:ea typeface="+mn-ea"/>
                          <a:cs typeface="2  Mitra" panose="00000400000000000000" pitchFamily="2" charset="-78"/>
                        </a:rPr>
                        <a:t>در صورت عدم وجود علائم اورژانس:</a:t>
                      </a:r>
                      <a:endParaRPr lang="en-US" sz="1600" b="0" kern="1200" dirty="0" smtClean="0">
                        <a:solidFill>
                          <a:schemeClr val="tx1"/>
                        </a:solidFill>
                        <a:effectLst/>
                        <a:latin typeface="+mn-lt"/>
                        <a:ea typeface="+mn-ea"/>
                        <a:cs typeface="2  Mitra" panose="00000400000000000000" pitchFamily="2" charset="-78"/>
                      </a:endParaRPr>
                    </a:p>
                    <a:p>
                      <a:pPr lvl="0" algn="r" rtl="0"/>
                      <a:r>
                        <a:rPr lang="fa-IR" sz="1600" b="0" kern="1200" dirty="0" smtClean="0">
                          <a:solidFill>
                            <a:schemeClr val="tx1"/>
                          </a:solidFill>
                          <a:effectLst/>
                          <a:latin typeface="+mn-lt"/>
                          <a:ea typeface="+mn-ea"/>
                          <a:cs typeface="2  Mitra" panose="00000400000000000000" pitchFamily="2" charset="-78"/>
                        </a:rPr>
                        <a:t>به منظور پیشگیری از اقدام مجدد به خودکشی، بیمار را در یک محیط امن و حمایت­گر قرار دهید و از تنها گذاشتن او خود داری کنید.</a:t>
                      </a:r>
                      <a:endParaRPr lang="en-US" sz="1600" b="0" kern="1200" dirty="0" smtClean="0">
                        <a:solidFill>
                          <a:schemeClr val="tx1"/>
                        </a:solidFill>
                        <a:effectLst/>
                        <a:latin typeface="+mn-lt"/>
                        <a:ea typeface="+mn-ea"/>
                        <a:cs typeface="2  Mitra" panose="00000400000000000000" pitchFamily="2" charset="-78"/>
                      </a:endParaRPr>
                    </a:p>
                    <a:p>
                      <a:pPr lvl="0" algn="l" rtl="0"/>
                      <a:r>
                        <a:rPr lang="ar-SA" sz="1600" b="0" kern="1200" dirty="0" smtClean="0">
                          <a:solidFill>
                            <a:schemeClr val="tx1"/>
                          </a:solidFill>
                          <a:effectLst/>
                          <a:latin typeface="+mn-lt"/>
                          <a:ea typeface="+mn-ea"/>
                          <a:cs typeface="2  Mitra" panose="00000400000000000000" pitchFamily="2" charset="-78"/>
                        </a:rPr>
                        <a:t>اقدامات مرتبط با مراقبت فردی مسیر شروع درمان بر اساس نمودار ارزیابی و اقدام (</a:t>
                      </a:r>
                      <a:r>
                        <a:rPr lang="en-US" sz="1600" b="0" kern="1200" dirty="0" smtClean="0">
                          <a:solidFill>
                            <a:schemeClr val="tx1"/>
                          </a:solidFill>
                          <a:effectLst/>
                          <a:latin typeface="+mn-lt"/>
                          <a:ea typeface="+mn-ea"/>
                          <a:cs typeface="2  Mitra" panose="00000400000000000000" pitchFamily="2" charset="-78"/>
                        </a:rPr>
                        <a:t>SUI 1.2</a:t>
                      </a:r>
                      <a:r>
                        <a:rPr lang="ar-SA" sz="1600" b="0" kern="1200" dirty="0" smtClean="0">
                          <a:solidFill>
                            <a:schemeClr val="tx1"/>
                          </a:solidFill>
                          <a:effectLst/>
                          <a:latin typeface="+mn-lt"/>
                          <a:ea typeface="+mn-ea"/>
                          <a:cs typeface="2  Mitra" panose="00000400000000000000" pitchFamily="2" charset="-78"/>
                        </a:rPr>
                        <a:t>) ارجاع به روانپزشک</a:t>
                      </a:r>
                      <a:endParaRPr lang="en-US" sz="1600" b="0" dirty="0">
                        <a:solidFill>
                          <a:schemeClr val="tx1"/>
                        </a:solidFill>
                        <a:effectLst/>
                        <a:uFill>
                          <a:solidFill>
                            <a:srgbClr val="00B050"/>
                          </a:solidFill>
                        </a:uFill>
                        <a:latin typeface="Calibri" panose="020F0502020204030204" pitchFamily="34" charset="0"/>
                        <a:ea typeface="Calibri" panose="020F0502020204030204" pitchFamily="34" charset="0"/>
                        <a:cs typeface="2  Mitra" panose="00000400000000000000" pitchFamily="2" charset="-78"/>
                      </a:endParaRPr>
                    </a:p>
                  </a:txBody>
                  <a:tcPr marL="59715" marR="59715" marT="0" marB="0"/>
                </a:tc>
                <a:tc>
                  <a:txBody>
                    <a:bodyPr/>
                    <a:lstStyle/>
                    <a:p>
                      <a:pPr rtl="1"/>
                      <a:r>
                        <a:rPr lang="ar-SA" sz="1600" b="0" kern="1200" dirty="0" smtClean="0">
                          <a:solidFill>
                            <a:schemeClr val="dk1"/>
                          </a:solidFill>
                          <a:effectLst/>
                          <a:latin typeface="+mn-lt"/>
                          <a:ea typeface="+mn-ea"/>
                          <a:cs typeface="2  Mitra" panose="00000400000000000000" pitchFamily="2" charset="-78"/>
                        </a:rPr>
                        <a:t>اورژانس روان­پزشکی</a:t>
                      </a:r>
                      <a:endParaRPr lang="en-US" sz="1600" b="0" kern="1200" dirty="0" smtClean="0">
                        <a:solidFill>
                          <a:schemeClr val="dk1"/>
                        </a:solidFill>
                        <a:effectLst/>
                        <a:latin typeface="+mn-lt"/>
                        <a:ea typeface="+mn-ea"/>
                        <a:cs typeface="2  Mitra" panose="00000400000000000000" pitchFamily="2" charset="-78"/>
                      </a:endParaRPr>
                    </a:p>
                    <a:p>
                      <a:r>
                        <a:rPr lang="ar-SA" sz="1600" b="0" kern="1200" dirty="0" smtClean="0">
                          <a:solidFill>
                            <a:schemeClr val="dk1"/>
                          </a:solidFill>
                          <a:effectLst/>
                          <a:latin typeface="+mn-lt"/>
                          <a:ea typeface="+mn-ea"/>
                          <a:cs typeface="2  Mitra" panose="00000400000000000000" pitchFamily="2" charset="-78"/>
                        </a:rPr>
                        <a:t>(خودکشی)</a:t>
                      </a:r>
                      <a:endParaRPr lang="en-US" sz="1600" b="0"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rtl="1"/>
                      <a:r>
                        <a:rPr lang="ar-SA" sz="1600" b="0" kern="1200" dirty="0" smtClean="0">
                          <a:solidFill>
                            <a:schemeClr val="dk1"/>
                          </a:solidFill>
                          <a:effectLst/>
                          <a:latin typeface="+mn-lt"/>
                          <a:ea typeface="+mn-ea"/>
                          <a:cs typeface="2  Mitra" panose="00000400000000000000" pitchFamily="2" charset="-78"/>
                        </a:rPr>
                        <a:t>در ارزیابی بیمار موارد ذیل بررسی شود:</a:t>
                      </a:r>
                      <a:endParaRPr lang="en-US" sz="1600" b="0" kern="1200" dirty="0" smtClean="0">
                        <a:solidFill>
                          <a:schemeClr val="dk1"/>
                        </a:solidFill>
                        <a:effectLst/>
                        <a:latin typeface="+mn-lt"/>
                        <a:ea typeface="+mn-ea"/>
                        <a:cs typeface="2  Mitra" panose="00000400000000000000" pitchFamily="2" charset="-78"/>
                      </a:endParaRPr>
                    </a:p>
                    <a:p>
                      <a:r>
                        <a:rPr lang="ar-SA" sz="1600" b="0" kern="1200" dirty="0" smtClean="0">
                          <a:solidFill>
                            <a:schemeClr val="dk1"/>
                          </a:solidFill>
                          <a:effectLst/>
                          <a:latin typeface="+mn-lt"/>
                          <a:ea typeface="+mn-ea"/>
                          <a:cs typeface="2  Mitra" panose="00000400000000000000" pitchFamily="2" charset="-78"/>
                        </a:rPr>
                        <a:t>علائم مسمومیت، علائم و شکایاتی که درمان فوری ایجاب می­کند مانند خونریزی، از دست رفتن هوشیاری، خواب آلودگی شدید.</a:t>
                      </a:r>
                      <a:endParaRPr lang="en-US" sz="1600" b="0" dirty="0">
                        <a:effectLst/>
                        <a:latin typeface="Calibri" panose="020F0502020204030204" pitchFamily="34" charset="0"/>
                        <a:cs typeface="2  Mitra" panose="00000400000000000000" pitchFamily="2" charset="-78"/>
                      </a:endParaRPr>
                    </a:p>
                  </a:txBody>
                  <a:tcPr marL="59715" marR="59715" marT="0" marB="0" anchor="ctr"/>
                </a:tc>
                <a:tc gridSpan="2">
                  <a:txBody>
                    <a:bodyPr/>
                    <a:lstStyle/>
                    <a:p>
                      <a:pPr algn="just" rtl="1">
                        <a:lnSpc>
                          <a:spcPct val="100000"/>
                        </a:lnSpc>
                        <a:spcBef>
                          <a:spcPts val="300"/>
                        </a:spcBef>
                        <a:spcAft>
                          <a:spcPts val="0"/>
                        </a:spcAft>
                      </a:pPr>
                      <a:r>
                        <a:rPr lang="ar-SA" sz="1600" b="0" dirty="0">
                          <a:effectLst/>
                          <a:latin typeface="Times New Roman" panose="02020603050405020304" pitchFamily="18" charset="0"/>
                          <a:ea typeface="Times New Roman" panose="02020603050405020304" pitchFamily="18" charset="0"/>
                          <a:cs typeface="2  Mitra" panose="00000400000000000000" pitchFamily="2" charset="-78"/>
                        </a:rPr>
                        <a:t>در ارزیابی بیمار موارد ذیل بررسی شود:</a:t>
                      </a:r>
                      <a:endParaRPr lang="en-US" sz="1600" b="0" dirty="0">
                        <a:effectLst/>
                        <a:latin typeface="Times New Roman" panose="02020603050405020304" pitchFamily="18" charset="0"/>
                        <a:ea typeface="Times New Roman" panose="02020603050405020304" pitchFamily="18" charset="0"/>
                        <a:cs typeface="2  Mitra" panose="00000400000000000000" pitchFamily="2" charset="-78"/>
                      </a:endParaRPr>
                    </a:p>
                    <a:p>
                      <a:pPr algn="just" rtl="1">
                        <a:lnSpc>
                          <a:spcPct val="100000"/>
                        </a:lnSpc>
                        <a:spcBef>
                          <a:spcPts val="300"/>
                        </a:spcBef>
                        <a:spcAft>
                          <a:spcPts val="0"/>
                        </a:spcAft>
                      </a:pPr>
                      <a:r>
                        <a:rPr lang="ar-SA" sz="1600" b="0" dirty="0">
                          <a:effectLst/>
                          <a:latin typeface="Times New Roman" panose="02020603050405020304" pitchFamily="18" charset="0"/>
                          <a:ea typeface="Times New Roman" panose="02020603050405020304" pitchFamily="18" charset="0"/>
                          <a:cs typeface="2  Mitra" panose="00000400000000000000" pitchFamily="2" charset="-78"/>
                        </a:rPr>
                        <a:t>علائم مسمومیت، علائم و شکایاتی که درمان فوری ایجاب می­کند مانند خونریزی، از دست رفتن هوشیاری، خواب آلودگی شدید.</a:t>
                      </a:r>
                      <a:endParaRPr lang="en-US" sz="1600" b="0" dirty="0">
                        <a:effectLst/>
                        <a:latin typeface="Times New Roman" panose="02020603050405020304" pitchFamily="18" charset="0"/>
                        <a:ea typeface="Times New Roman" panose="02020603050405020304" pitchFamily="18" charset="0"/>
                        <a:cs typeface="2  Mitra" panose="00000400000000000000" pitchFamily="2" charset="-78"/>
                      </a:endParaRPr>
                    </a:p>
                    <a:p>
                      <a:pPr marL="27940" marR="21590" indent="-27940" algn="just" rtl="1">
                        <a:lnSpc>
                          <a:spcPct val="100000"/>
                        </a:lnSpc>
                        <a:spcAft>
                          <a:spcPts val="0"/>
                        </a:spcAft>
                        <a:tabLst>
                          <a:tab pos="-69215" algn="l"/>
                          <a:tab pos="91440" algn="l"/>
                          <a:tab pos="111760" algn="l"/>
                        </a:tabLst>
                      </a:pPr>
                      <a:r>
                        <a:rPr lang="ar-SA" sz="1600" b="0" dirty="0">
                          <a:solidFill>
                            <a:srgbClr val="FF0066"/>
                          </a:solidFill>
                          <a:effectLst/>
                          <a:latin typeface="Calibri" panose="020F0502020204030204" pitchFamily="34" charset="0"/>
                          <a:ea typeface="Calibri" panose="020F0502020204030204" pitchFamily="34" charset="0"/>
                          <a:cs typeface="2  Mitra" panose="00000400000000000000" pitchFamily="2" charset="-78"/>
                        </a:rPr>
                        <a:t>در سالمند با تشخیص افسردگی علایم خطر فوری را چک کنید</a:t>
                      </a:r>
                      <a:endParaRPr lang="en-US" sz="1600" b="0" dirty="0">
                        <a:effectLst/>
                        <a:latin typeface="Calibri" panose="020F0502020204030204" pitchFamily="34" charset="0"/>
                        <a:ea typeface="Calibri" panose="020F0502020204030204" pitchFamily="34" charset="0"/>
                        <a:cs typeface="2  Mitra" panose="00000400000000000000" pitchFamily="2" charset="-78"/>
                      </a:endParaRPr>
                    </a:p>
                    <a:p>
                      <a:pPr marL="342900" marR="21590" lvl="0" indent="-342900" algn="r" rtl="1">
                        <a:lnSpc>
                          <a:spcPct val="100000"/>
                        </a:lnSpc>
                        <a:spcAft>
                          <a:spcPts val="0"/>
                        </a:spcAft>
                        <a:buFont typeface="Symbol" panose="05050102010706020507" pitchFamily="18" charset="2"/>
                        <a:buChar char=""/>
                        <a:tabLst>
                          <a:tab pos="22225" algn="l"/>
                          <a:tab pos="91440" algn="l"/>
                          <a:tab pos="111760" algn="l"/>
                          <a:tab pos="609600" algn="l"/>
                          <a:tab pos="731520" algn="l"/>
                        </a:tabLst>
                      </a:pPr>
                      <a:r>
                        <a:rPr lang="ar-SA" sz="1600" b="0" kern="100" dirty="0">
                          <a:effectLst/>
                          <a:latin typeface="Calibri" panose="020F0502020204030204" pitchFamily="34" charset="0"/>
                          <a:ea typeface="Calibri" panose="020F0502020204030204" pitchFamily="34" charset="0"/>
                          <a:cs typeface="2  Mitra" panose="00000400000000000000" pitchFamily="2" charset="-78"/>
                        </a:rPr>
                        <a:t>علائم مسمومیت</a:t>
                      </a:r>
                      <a:endParaRPr lang="en-US" sz="1600" b="0" dirty="0">
                        <a:effectLst/>
                        <a:latin typeface="Calibri" panose="020F0502020204030204" pitchFamily="34" charset="0"/>
                        <a:cs typeface="2  Mitra" panose="00000400000000000000" pitchFamily="2" charset="-78"/>
                      </a:endParaRPr>
                    </a:p>
                    <a:p>
                      <a:pPr marL="342900" marR="21590" lvl="0" indent="-342900" algn="r" rtl="1">
                        <a:lnSpc>
                          <a:spcPct val="100000"/>
                        </a:lnSpc>
                        <a:spcAft>
                          <a:spcPts val="0"/>
                        </a:spcAft>
                        <a:buFont typeface="Symbol" panose="05050102010706020507" pitchFamily="18" charset="2"/>
                        <a:buChar char=""/>
                        <a:tabLst>
                          <a:tab pos="22225" algn="l"/>
                          <a:tab pos="91440" algn="l"/>
                          <a:tab pos="111760" algn="l"/>
                          <a:tab pos="609600" algn="l"/>
                          <a:tab pos="731520" algn="l"/>
                        </a:tabLst>
                      </a:pPr>
                      <a:r>
                        <a:rPr lang="ar-SA" sz="1600" b="0" kern="100" dirty="0">
                          <a:effectLst/>
                          <a:latin typeface="Calibri" panose="020F0502020204030204" pitchFamily="34" charset="0"/>
                          <a:ea typeface="Calibri" panose="020F0502020204030204" pitchFamily="34" charset="0"/>
                          <a:cs typeface="2  Mitra" panose="00000400000000000000" pitchFamily="2" charset="-78"/>
                        </a:rPr>
                        <a:t>علائم و شکایاتی که درمان فوری ایجاب می­کند مانند خونریزی، از دست رفتن هوشیاری، خواب آلودگی شدید.</a:t>
                      </a:r>
                      <a:endParaRPr lang="en-US" sz="1600" b="0" dirty="0">
                        <a:effectLst/>
                        <a:latin typeface="Calibri" panose="020F0502020204030204" pitchFamily="34" charset="0"/>
                        <a:cs typeface="2  Mitra" panose="00000400000000000000" pitchFamily="2" charset="-78"/>
                      </a:endParaRPr>
                    </a:p>
                    <a:p>
                      <a:pPr marL="342900" marR="21590" lvl="0" indent="-342900" algn="r" rtl="1">
                        <a:lnSpc>
                          <a:spcPct val="100000"/>
                        </a:lnSpc>
                        <a:spcAft>
                          <a:spcPts val="0"/>
                        </a:spcAft>
                        <a:buFont typeface="Symbol" panose="05050102010706020507" pitchFamily="18" charset="2"/>
                        <a:buChar char=""/>
                        <a:tabLst>
                          <a:tab pos="22225" algn="l"/>
                          <a:tab pos="91440" algn="l"/>
                          <a:tab pos="111760" algn="l"/>
                          <a:tab pos="609600" algn="l"/>
                          <a:tab pos="731520" algn="l"/>
                        </a:tabLst>
                      </a:pPr>
                      <a:r>
                        <a:rPr lang="ar-SA" sz="1600" b="0" kern="100" dirty="0">
                          <a:effectLst/>
                          <a:latin typeface="Calibri" panose="020F0502020204030204" pitchFamily="34" charset="0"/>
                          <a:ea typeface="Calibri" panose="020F0502020204030204" pitchFamily="34" charset="0"/>
                          <a:cs typeface="2  Mitra" panose="00000400000000000000" pitchFamily="2" charset="-78"/>
                        </a:rPr>
                        <a:t>امتناع از خوردن آب و غذا                       </a:t>
                      </a:r>
                      <a:endParaRPr lang="en-US" sz="1600" b="0" dirty="0">
                        <a:effectLst/>
                        <a:latin typeface="Calibri" panose="020F0502020204030204" pitchFamily="34" charset="0"/>
                        <a:cs typeface="2  Mitra" panose="00000400000000000000" pitchFamily="2" charset="-78"/>
                      </a:endParaRPr>
                    </a:p>
                    <a:p>
                      <a:pPr marL="342900" marR="21590" lvl="0" indent="-342900" algn="r" rtl="1">
                        <a:lnSpc>
                          <a:spcPct val="100000"/>
                        </a:lnSpc>
                        <a:spcAft>
                          <a:spcPts val="0"/>
                        </a:spcAft>
                        <a:buFont typeface="Symbol" panose="05050102010706020507" pitchFamily="18" charset="2"/>
                        <a:buChar char=""/>
                        <a:tabLst>
                          <a:tab pos="22225" algn="l"/>
                          <a:tab pos="91440" algn="l"/>
                          <a:tab pos="111760" algn="l"/>
                          <a:tab pos="609600" algn="l"/>
                          <a:tab pos="731520" algn="l"/>
                        </a:tabLst>
                      </a:pPr>
                      <a:r>
                        <a:rPr lang="ar-SA" sz="1600" b="0" kern="100" dirty="0">
                          <a:effectLst/>
                          <a:latin typeface="Calibri" panose="020F0502020204030204" pitchFamily="34" charset="0"/>
                          <a:ea typeface="Calibri" panose="020F0502020204030204" pitchFamily="34" charset="0"/>
                          <a:cs typeface="2  Mitra" panose="00000400000000000000" pitchFamily="2" charset="-78"/>
                        </a:rPr>
                        <a:t>فکر و قصد آسیب به دیگران                   </a:t>
                      </a:r>
                      <a:endParaRPr lang="en-US" sz="1600" b="0" dirty="0">
                        <a:effectLst/>
                        <a:latin typeface="Calibri" panose="020F0502020204030204" pitchFamily="34" charset="0"/>
                        <a:cs typeface="2  Mitra" panose="00000400000000000000" pitchFamily="2" charset="-78"/>
                      </a:endParaRPr>
                    </a:p>
                    <a:p>
                      <a:pPr marL="342900" marR="21590" lvl="0" indent="-342900" algn="r" rtl="1">
                        <a:lnSpc>
                          <a:spcPct val="100000"/>
                        </a:lnSpc>
                        <a:spcAft>
                          <a:spcPts val="0"/>
                        </a:spcAft>
                        <a:buFont typeface="Symbol" panose="05050102010706020507" pitchFamily="18" charset="2"/>
                        <a:buChar char=""/>
                        <a:tabLst>
                          <a:tab pos="22225" algn="l"/>
                          <a:tab pos="91440" algn="l"/>
                          <a:tab pos="111760" algn="l"/>
                          <a:tab pos="609600" algn="l"/>
                          <a:tab pos="731520" algn="l"/>
                        </a:tabLst>
                      </a:pPr>
                      <a:r>
                        <a:rPr lang="ar-SA" sz="1600" b="0" kern="100" dirty="0">
                          <a:effectLst/>
                          <a:latin typeface="Calibri" panose="020F0502020204030204" pitchFamily="34" charset="0"/>
                          <a:ea typeface="Calibri" panose="020F0502020204030204" pitchFamily="34" charset="0"/>
                          <a:cs typeface="2  Mitra" panose="00000400000000000000" pitchFamily="2" charset="-78"/>
                        </a:rPr>
                        <a:t>پرخاشگری شدید لفظی و فیزیکی</a:t>
                      </a:r>
                      <a:endParaRPr lang="en-US" sz="1600" b="0" dirty="0">
                        <a:effectLst/>
                        <a:latin typeface="Calibri" panose="020F0502020204030204" pitchFamily="34" charset="0"/>
                        <a:cs typeface="2  Mitra" panose="00000400000000000000" pitchFamily="2" charset="-78"/>
                      </a:endParaRPr>
                    </a:p>
                    <a:p>
                      <a:pPr marL="342900" marR="21590" lvl="0" indent="-342900" algn="r" rtl="1">
                        <a:lnSpc>
                          <a:spcPct val="100000"/>
                        </a:lnSpc>
                        <a:spcAft>
                          <a:spcPts val="0"/>
                        </a:spcAft>
                        <a:buFont typeface="Symbol" panose="05050102010706020507" pitchFamily="18" charset="2"/>
                        <a:buChar char=""/>
                        <a:tabLst>
                          <a:tab pos="22225" algn="l"/>
                          <a:tab pos="91440" algn="l"/>
                          <a:tab pos="111760" algn="l"/>
                          <a:tab pos="609600" algn="l"/>
                          <a:tab pos="731520" algn="l"/>
                        </a:tabLst>
                      </a:pPr>
                      <a:r>
                        <a:rPr lang="ar-SA" sz="1600" b="0" kern="100" dirty="0">
                          <a:effectLst/>
                          <a:latin typeface="Calibri" panose="020F0502020204030204" pitchFamily="34" charset="0"/>
                          <a:ea typeface="Calibri" panose="020F0502020204030204" pitchFamily="34" charset="0"/>
                          <a:cs typeface="2  Mitra" panose="00000400000000000000" pitchFamily="2" charset="-78"/>
                        </a:rPr>
                        <a:t>اقدام به خودكشي</a:t>
                      </a:r>
                      <a:endParaRPr lang="en-US" sz="1600" b="0" dirty="0">
                        <a:effectLst/>
                        <a:latin typeface="Calibri" panose="020F0502020204030204" pitchFamily="34" charset="0"/>
                        <a:cs typeface="2  Mitra" panose="00000400000000000000" pitchFamily="2" charset="-78"/>
                      </a:endParaRPr>
                    </a:p>
                  </a:txBody>
                  <a:tcPr marL="68580" marR="68580" marT="0" marB="0" anchor="ctr"/>
                </a:tc>
                <a:tc hMerge="1">
                  <a:txBody>
                    <a:bodyPr/>
                    <a:lstStyle/>
                    <a:p>
                      <a:pPr marL="27940" marR="21590" indent="-27940" algn="just" rtl="1">
                        <a:lnSpc>
                          <a:spcPts val="1200"/>
                        </a:lnSpc>
                        <a:spcAft>
                          <a:spcPts val="0"/>
                        </a:spcAft>
                        <a:tabLst>
                          <a:tab pos="-69215" algn="l"/>
                          <a:tab pos="91440" algn="l"/>
                          <a:tab pos="111760" algn="l"/>
                        </a:tabLst>
                      </a:pPr>
                      <a:endParaRPr lang="en-US" sz="1100" dirty="0">
                        <a:effectLst/>
                        <a:latin typeface="Calibri" panose="020F0502020204030204" pitchFamily="34" charset="0"/>
                        <a:cs typeface="Arial" panose="020B0604020202020204" pitchFamily="34" charset="0"/>
                      </a:endParaRPr>
                    </a:p>
                  </a:txBody>
                  <a:tcPr marL="68580" marR="68580" marT="0" marB="0" anchor="ctr"/>
                </a:tc>
              </a:tr>
            </a:tbl>
          </a:graphicData>
        </a:graphic>
      </p:graphicFrame>
    </p:spTree>
    <p:extLst>
      <p:ext uri="{BB962C8B-B14F-4D97-AF65-F5344CB8AC3E}">
        <p14:creationId xmlns:p14="http://schemas.microsoft.com/office/powerpoint/2010/main" val="328143412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graphicFrame>
        <p:nvGraphicFramePr>
          <p:cNvPr id="9" name="Content Placeholder 8"/>
          <p:cNvGraphicFramePr>
            <a:graphicFrameLocks noGrp="1"/>
          </p:cNvGraphicFramePr>
          <p:nvPr>
            <p:ph idx="10"/>
            <p:extLst>
              <p:ext uri="{D42A27DB-BD31-4B8C-83A1-F6EECF244321}">
                <p14:modId xmlns:p14="http://schemas.microsoft.com/office/powerpoint/2010/main" val="3341906323"/>
              </p:ext>
            </p:extLst>
          </p:nvPr>
        </p:nvGraphicFramePr>
        <p:xfrm>
          <a:off x="179511" y="260648"/>
          <a:ext cx="8507288" cy="6480720"/>
        </p:xfrm>
        <a:graphic>
          <a:graphicData uri="http://schemas.openxmlformats.org/drawingml/2006/table">
            <a:tbl>
              <a:tblPr firstRow="1" firstCol="1" bandRow="1">
                <a:tableStyleId>{5C22544A-7EE6-4342-B048-85BDC9FD1C3A}</a:tableStyleId>
              </a:tblPr>
              <a:tblGrid>
                <a:gridCol w="4320480"/>
                <a:gridCol w="720080"/>
                <a:gridCol w="1861095"/>
                <a:gridCol w="1605633"/>
              </a:tblGrid>
              <a:tr h="649483">
                <a:tc gridSpan="4">
                  <a:txBody>
                    <a:bodyPr/>
                    <a:lstStyle/>
                    <a:p>
                      <a:pPr algn="r" rtl="1">
                        <a:lnSpc>
                          <a:spcPct val="107000"/>
                        </a:lnSpc>
                        <a:spcAft>
                          <a:spcPts val="0"/>
                        </a:spcAft>
                      </a:pPr>
                      <a:r>
                        <a:rPr lang="fa-IR" sz="1000" dirty="0">
                          <a:effectLst/>
                        </a:rPr>
                        <a:t>توجه: </a:t>
                      </a:r>
                      <a:r>
                        <a:rPr lang="ar-SA" sz="1000" dirty="0">
                          <a:effectLst/>
                        </a:rPr>
                        <a:t>ارزیابی غیر پزشک (بررسی پرسشنامه مقیاس افسردگی سالمندان و امتیاز حاصله در صورت غربال مثبت) را با توجه به  علائم و نشانه</a:t>
                      </a:r>
                      <a:r>
                        <a:rPr lang="en-US" sz="1000" dirty="0">
                          <a:effectLst/>
                        </a:rPr>
                        <a:t>­</a:t>
                      </a:r>
                      <a:r>
                        <a:rPr lang="ar-SA" sz="1000" dirty="0">
                          <a:effectLst/>
                        </a:rPr>
                        <a:t>های حاصل از مصاحبه تشخیصی جمع بندي كنيد.</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59715" marR="59715" marT="0" marB="0" anchor="ct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r>
              <a:tr h="1052544">
                <a:tc>
                  <a:txBody>
                    <a:bodyPr/>
                    <a:lstStyle/>
                    <a:p>
                      <a:pPr algn="ctr" rtl="1">
                        <a:lnSpc>
                          <a:spcPct val="100000"/>
                        </a:lnSpc>
                        <a:spcAft>
                          <a:spcPts val="0"/>
                        </a:spcAft>
                      </a:pPr>
                      <a:r>
                        <a:rPr lang="fa-IR" sz="1200" b="1" dirty="0" smtClean="0">
                          <a:solidFill>
                            <a:schemeClr val="tx1"/>
                          </a:solidFill>
                          <a:effectLst/>
                          <a:cs typeface="2  Mitra" panose="00000400000000000000" pitchFamily="2" charset="-78"/>
                        </a:rPr>
                        <a:t>اقدام</a:t>
                      </a:r>
                      <a:endParaRPr lang="en-US" sz="1200" b="1" dirty="0">
                        <a:solidFill>
                          <a:schemeClr val="tx1"/>
                        </a:solidFill>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a:effectLst/>
                          <a:cs typeface="2  Mitra" panose="00000400000000000000" pitchFamily="2" charset="-78"/>
                        </a:rPr>
                        <a:t>تشخیص</a:t>
                      </a:r>
                      <a:endParaRPr lang="en-US" sz="1200" b="1">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dirty="0">
                          <a:effectLst/>
                          <a:cs typeface="2  Mitra" panose="00000400000000000000" pitchFamily="2" charset="-78"/>
                        </a:rPr>
                        <a:t>معیارهای طبقه بندی / تشخیص</a:t>
                      </a:r>
                      <a:endParaRPr lang="en-US" sz="1200" b="1"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dirty="0">
                          <a:effectLst/>
                          <a:cs typeface="2  Mitra" panose="00000400000000000000" pitchFamily="2" charset="-78"/>
                        </a:rPr>
                        <a:t>علائم و نشانه­های حاصل از مصاحبه تشخیصی </a:t>
                      </a:r>
                      <a:r>
                        <a:rPr lang="fa-IR" sz="1200" b="1" baseline="30000" dirty="0">
                          <a:effectLst/>
                          <a:cs typeface="2  Mitra" panose="00000400000000000000" pitchFamily="2" charset="-78"/>
                        </a:rPr>
                        <a:t>*</a:t>
                      </a:r>
                      <a:endParaRPr lang="en-US" sz="1200" b="1"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r>
              <a:tr h="4778693">
                <a:tc>
                  <a:txBody>
                    <a:bodyPr/>
                    <a:lstStyle/>
                    <a:p>
                      <a:pPr lvl="0" algn="r" rtl="0">
                        <a:lnSpc>
                          <a:spcPct val="100000"/>
                        </a:lnSpc>
                      </a:pPr>
                      <a:r>
                        <a:rPr lang="fa-IR" sz="1400" b="1" kern="1200" dirty="0" smtClean="0">
                          <a:solidFill>
                            <a:schemeClr val="tx1"/>
                          </a:solidFill>
                          <a:effectLst/>
                          <a:latin typeface="+mn-lt"/>
                          <a:ea typeface="+mn-ea"/>
                          <a:cs typeface="2  Mitra" panose="00000400000000000000" pitchFamily="2" charset="-78"/>
                        </a:rPr>
                        <a:t>احتیاط­های ذیل به عمل آید</a:t>
                      </a:r>
                      <a:endParaRPr lang="en-US" sz="1400" b="1" kern="1200" dirty="0" smtClean="0">
                        <a:solidFill>
                          <a:schemeClr val="tx1"/>
                        </a:solidFill>
                        <a:effectLst/>
                        <a:latin typeface="+mn-lt"/>
                        <a:ea typeface="+mn-ea"/>
                        <a:cs typeface="2  Mitra" panose="00000400000000000000" pitchFamily="2" charset="-78"/>
                      </a:endParaRPr>
                    </a:p>
                    <a:p>
                      <a:pPr lvl="0" algn="r" rtl="0">
                        <a:lnSpc>
                          <a:spcPct val="100000"/>
                        </a:lnSpc>
                      </a:pPr>
                      <a:r>
                        <a:rPr lang="fa-IR" sz="1400" b="1" kern="1200" dirty="0" smtClean="0">
                          <a:solidFill>
                            <a:schemeClr val="tx1"/>
                          </a:solidFill>
                          <a:effectLst/>
                          <a:latin typeface="+mn-lt"/>
                          <a:ea typeface="+mn-ea"/>
                          <a:cs typeface="2  Mitra" panose="00000400000000000000" pitchFamily="2" charset="-78"/>
                        </a:rPr>
                        <a:t>ابزارهای اسیب رسان را از دسترس دور کنید</a:t>
                      </a:r>
                      <a:endParaRPr lang="en-US" sz="1400" b="1" kern="1200" dirty="0" smtClean="0">
                        <a:solidFill>
                          <a:schemeClr val="tx1"/>
                        </a:solidFill>
                        <a:effectLst/>
                        <a:latin typeface="+mn-lt"/>
                        <a:ea typeface="+mn-ea"/>
                        <a:cs typeface="2  Mitra" panose="00000400000000000000" pitchFamily="2" charset="-78"/>
                      </a:endParaRPr>
                    </a:p>
                    <a:p>
                      <a:pPr lvl="0" algn="r" rtl="0">
                        <a:lnSpc>
                          <a:spcPct val="100000"/>
                        </a:lnSpc>
                      </a:pPr>
                      <a:r>
                        <a:rPr lang="fa-IR" sz="1400" b="1" kern="1200" dirty="0" smtClean="0">
                          <a:solidFill>
                            <a:schemeClr val="tx1"/>
                          </a:solidFill>
                          <a:effectLst/>
                          <a:latin typeface="+mn-lt"/>
                          <a:ea typeface="+mn-ea"/>
                          <a:cs typeface="2  Mitra" panose="00000400000000000000" pitchFamily="2" charset="-78"/>
                        </a:rPr>
                        <a:t>محیطی امن و حمایتگر ایجاد کنید.</a:t>
                      </a:r>
                      <a:endParaRPr lang="en-US" sz="1400" b="1" kern="1200" dirty="0" smtClean="0">
                        <a:solidFill>
                          <a:schemeClr val="tx1"/>
                        </a:solidFill>
                        <a:effectLst/>
                        <a:latin typeface="+mn-lt"/>
                        <a:ea typeface="+mn-ea"/>
                        <a:cs typeface="2  Mitra" panose="00000400000000000000" pitchFamily="2" charset="-78"/>
                      </a:endParaRPr>
                    </a:p>
                    <a:p>
                      <a:pPr lvl="0" algn="r" rtl="0">
                        <a:lnSpc>
                          <a:spcPct val="100000"/>
                        </a:lnSpc>
                      </a:pPr>
                      <a:r>
                        <a:rPr lang="fa-IR" sz="1400" b="1" kern="1200" dirty="0" smtClean="0">
                          <a:solidFill>
                            <a:schemeClr val="tx1"/>
                          </a:solidFill>
                          <a:effectLst/>
                          <a:latin typeface="+mn-lt"/>
                          <a:ea typeface="+mn-ea"/>
                          <a:cs typeface="2  Mitra" panose="00000400000000000000" pitchFamily="2" charset="-78"/>
                        </a:rPr>
                        <a:t>فرد را تنها نگذارید</a:t>
                      </a:r>
                      <a:endParaRPr lang="en-US" sz="1400" b="1" kern="1200" dirty="0" smtClean="0">
                        <a:solidFill>
                          <a:schemeClr val="tx1"/>
                        </a:solidFill>
                        <a:effectLst/>
                        <a:latin typeface="+mn-lt"/>
                        <a:ea typeface="+mn-ea"/>
                        <a:cs typeface="2  Mitra" panose="00000400000000000000" pitchFamily="2" charset="-78"/>
                      </a:endParaRPr>
                    </a:p>
                    <a:p>
                      <a:pPr lvl="0" algn="r" rtl="0">
                        <a:lnSpc>
                          <a:spcPct val="100000"/>
                        </a:lnSpc>
                      </a:pPr>
                      <a:r>
                        <a:rPr lang="fa-IR" sz="1400" b="1" kern="1200" dirty="0" smtClean="0">
                          <a:solidFill>
                            <a:schemeClr val="tx1"/>
                          </a:solidFill>
                          <a:effectLst/>
                          <a:latin typeface="+mn-lt"/>
                          <a:ea typeface="+mn-ea"/>
                          <a:cs typeface="2  Mitra" panose="00000400000000000000" pitchFamily="2" charset="-78"/>
                        </a:rPr>
                        <a:t>به منظور تضمین ایمنی یکی از پرسنل مورد وثوق و آموزش دیده یا یکی از اعضای خانواده برای مراقبت بیمار همکاری کند.</a:t>
                      </a:r>
                      <a:endParaRPr lang="en-US" sz="1400" b="1" kern="1200" dirty="0" smtClean="0">
                        <a:solidFill>
                          <a:schemeClr val="tx1"/>
                        </a:solidFill>
                        <a:effectLst/>
                        <a:latin typeface="+mn-lt"/>
                        <a:ea typeface="+mn-ea"/>
                        <a:cs typeface="2  Mitra" panose="00000400000000000000" pitchFamily="2" charset="-78"/>
                      </a:endParaRPr>
                    </a:p>
                    <a:p>
                      <a:pPr lvl="0" algn="r" rtl="0">
                        <a:lnSpc>
                          <a:spcPct val="100000"/>
                        </a:lnSpc>
                      </a:pPr>
                      <a:r>
                        <a:rPr lang="fa-IR" sz="1400" b="1" kern="1200" dirty="0" smtClean="0">
                          <a:solidFill>
                            <a:schemeClr val="tx1"/>
                          </a:solidFill>
                          <a:effectLst/>
                          <a:latin typeface="+mn-lt"/>
                          <a:ea typeface="+mn-ea"/>
                          <a:cs typeface="2  Mitra" panose="00000400000000000000" pitchFamily="2" charset="-78"/>
                        </a:rPr>
                        <a:t>حمایت روانی ـ اجتماعی را فعال کنید به (</a:t>
                      </a:r>
                      <a:r>
                        <a:rPr lang="en-US" sz="1400" b="1" kern="1200" dirty="0" smtClean="0">
                          <a:solidFill>
                            <a:schemeClr val="tx1"/>
                          </a:solidFill>
                          <a:effectLst/>
                          <a:latin typeface="+mn-lt"/>
                          <a:ea typeface="+mn-ea"/>
                          <a:cs typeface="2  Mitra" panose="00000400000000000000" pitchFamily="2" charset="-78"/>
                        </a:rPr>
                        <a:t>SUI 2.2</a:t>
                      </a:r>
                      <a:r>
                        <a:rPr lang="fa-IR" sz="1400" b="1" kern="1200" dirty="0" smtClean="0">
                          <a:solidFill>
                            <a:schemeClr val="tx1"/>
                          </a:solidFill>
                          <a:effectLst/>
                          <a:latin typeface="+mn-lt"/>
                          <a:ea typeface="+mn-ea"/>
                          <a:cs typeface="2  Mitra" panose="00000400000000000000" pitchFamily="2" charset="-78"/>
                        </a:rPr>
                        <a:t>) مراجعه شود.</a:t>
                      </a:r>
                      <a:endParaRPr lang="en-US" sz="1400" b="1" kern="1200" dirty="0" smtClean="0">
                        <a:solidFill>
                          <a:schemeClr val="tx1"/>
                        </a:solidFill>
                        <a:effectLst/>
                        <a:latin typeface="+mn-lt"/>
                        <a:ea typeface="+mn-ea"/>
                        <a:cs typeface="2  Mitra" panose="00000400000000000000" pitchFamily="2" charset="-78"/>
                      </a:endParaRPr>
                    </a:p>
                    <a:p>
                      <a:pPr lvl="0" algn="r" rtl="0">
                        <a:lnSpc>
                          <a:spcPct val="100000"/>
                        </a:lnSpc>
                      </a:pPr>
                      <a:r>
                        <a:rPr lang="fa-IR" sz="1400" b="1" kern="1200" dirty="0" smtClean="0">
                          <a:solidFill>
                            <a:schemeClr val="tx1"/>
                          </a:solidFill>
                          <a:effectLst/>
                          <a:latin typeface="+mn-lt"/>
                          <a:ea typeface="+mn-ea"/>
                          <a:cs typeface="2  Mitra" panose="00000400000000000000" pitchFamily="2" charset="-78"/>
                        </a:rPr>
                        <a:t>ارجاع فوري به روانپزشك در بیمارستان</a:t>
                      </a:r>
                      <a:endParaRPr lang="en-US" sz="1400" b="1" kern="1200" dirty="0" smtClean="0">
                        <a:solidFill>
                          <a:schemeClr val="tx1"/>
                        </a:solidFill>
                        <a:effectLst/>
                        <a:latin typeface="+mn-lt"/>
                        <a:ea typeface="+mn-ea"/>
                        <a:cs typeface="2  Mitra" panose="00000400000000000000" pitchFamily="2" charset="-78"/>
                      </a:endParaRPr>
                    </a:p>
                    <a:p>
                      <a:pPr algn="l" rtl="0">
                        <a:lnSpc>
                          <a:spcPct val="100000"/>
                        </a:lnSpc>
                      </a:pPr>
                      <a:r>
                        <a:rPr lang="ar-SA" sz="1400" b="1" kern="1200" dirty="0" smtClean="0">
                          <a:solidFill>
                            <a:schemeClr val="tx1"/>
                          </a:solidFill>
                          <a:effectLst/>
                          <a:latin typeface="+mn-lt"/>
                          <a:ea typeface="+mn-ea"/>
                          <a:cs typeface="2  Mitra" panose="00000400000000000000" pitchFamily="2" charset="-78"/>
                        </a:rPr>
                        <a:t>بیمار تحت پیگیری منظم قرار گیرد به (</a:t>
                      </a:r>
                      <a:r>
                        <a:rPr lang="en-US" sz="1400" b="1" kern="1200" dirty="0" smtClean="0">
                          <a:solidFill>
                            <a:schemeClr val="tx1"/>
                          </a:solidFill>
                          <a:effectLst/>
                          <a:latin typeface="+mn-lt"/>
                          <a:ea typeface="+mn-ea"/>
                          <a:cs typeface="2  Mitra" panose="00000400000000000000" pitchFamily="2" charset="-78"/>
                        </a:rPr>
                        <a:t>SUI 2.3</a:t>
                      </a:r>
                      <a:r>
                        <a:rPr lang="ar-SA" sz="1400" b="1" kern="1200" dirty="0" smtClean="0">
                          <a:solidFill>
                            <a:schemeClr val="tx1"/>
                          </a:solidFill>
                          <a:effectLst/>
                          <a:latin typeface="+mn-lt"/>
                          <a:ea typeface="+mn-ea"/>
                          <a:cs typeface="2  Mitra" panose="00000400000000000000" pitchFamily="2" charset="-78"/>
                        </a:rPr>
                        <a:t>) مراجعه کنید.</a:t>
                      </a:r>
                      <a:endParaRPr lang="en-US" sz="1400" b="0" dirty="0">
                        <a:solidFill>
                          <a:schemeClr val="tx1"/>
                        </a:solidFill>
                        <a:effectLst/>
                        <a:uFill>
                          <a:solidFill>
                            <a:srgbClr val="00B050"/>
                          </a:solidFill>
                        </a:uFill>
                        <a:latin typeface="Calibri" panose="020F0502020204030204" pitchFamily="34" charset="0"/>
                        <a:ea typeface="Calibri" panose="020F0502020204030204" pitchFamily="34" charset="0"/>
                        <a:cs typeface="2  Mitra" panose="00000400000000000000" pitchFamily="2" charset="-78"/>
                      </a:endParaRPr>
                    </a:p>
                  </a:txBody>
                  <a:tcPr marL="59715" marR="59715" marT="0" marB="0"/>
                </a:tc>
                <a:tc>
                  <a:txBody>
                    <a:bodyPr/>
                    <a:lstStyle/>
                    <a:p>
                      <a:pPr algn="ctr" rtl="1">
                        <a:lnSpc>
                          <a:spcPct val="80000"/>
                        </a:lnSpc>
                        <a:spcAft>
                          <a:spcPts val="0"/>
                        </a:spcAft>
                      </a:pPr>
                      <a:r>
                        <a:rPr lang="ar-SA" sz="1400" b="0" dirty="0">
                          <a:effectLst/>
                          <a:cs typeface="2  Mitra" panose="00000400000000000000" pitchFamily="2" charset="-78"/>
                        </a:rPr>
                        <a:t>افسردگی</a:t>
                      </a:r>
                      <a:endParaRPr lang="en-US" sz="1400" b="0"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l" rtl="1"/>
                      <a:r>
                        <a:rPr lang="ar-SA" sz="1400" b="1" kern="1200" dirty="0" smtClean="0">
                          <a:solidFill>
                            <a:schemeClr val="dk1"/>
                          </a:solidFill>
                          <a:effectLst/>
                          <a:latin typeface="+mn-lt"/>
                          <a:ea typeface="+mn-ea"/>
                          <a:cs typeface="2  Mitra" panose="00000400000000000000" pitchFamily="2" charset="-78"/>
                        </a:rPr>
                        <a:t>الف ـ وجود فکر یا نقشه برای اسیب به خود/خودکشی در حال حاضر</a:t>
                      </a:r>
                      <a:endParaRPr lang="en-US" sz="1400" kern="1200" dirty="0" smtClean="0">
                        <a:solidFill>
                          <a:schemeClr val="dk1"/>
                        </a:solidFill>
                        <a:effectLst/>
                        <a:latin typeface="+mn-lt"/>
                        <a:ea typeface="+mn-ea"/>
                        <a:cs typeface="2  Mitra" panose="00000400000000000000" pitchFamily="2" charset="-78"/>
                      </a:endParaRPr>
                    </a:p>
                    <a:p>
                      <a:pPr algn="l" rtl="1"/>
                      <a:r>
                        <a:rPr lang="ar-SA" sz="1400" b="1" kern="1200" dirty="0" smtClean="0">
                          <a:solidFill>
                            <a:schemeClr val="dk1"/>
                          </a:solidFill>
                          <a:effectLst/>
                          <a:latin typeface="+mn-lt"/>
                          <a:ea typeface="+mn-ea"/>
                          <a:cs typeface="2  Mitra" panose="00000400000000000000" pitchFamily="2" charset="-78"/>
                        </a:rPr>
                        <a:t>ب ـ</a:t>
                      </a:r>
                      <a:r>
                        <a:rPr lang="ar-SA" sz="1400" kern="1200" dirty="0" smtClean="0">
                          <a:solidFill>
                            <a:schemeClr val="dk1"/>
                          </a:solidFill>
                          <a:effectLst/>
                          <a:latin typeface="+mn-lt"/>
                          <a:ea typeface="+mn-ea"/>
                          <a:cs typeface="2  Mitra" panose="00000400000000000000" pitchFamily="2" charset="-78"/>
                        </a:rPr>
                        <a:t> </a:t>
                      </a:r>
                      <a:r>
                        <a:rPr lang="ar-SA" sz="1400" b="1" kern="1200" dirty="0" smtClean="0">
                          <a:solidFill>
                            <a:schemeClr val="dk1"/>
                          </a:solidFill>
                          <a:effectLst/>
                          <a:latin typeface="+mn-lt"/>
                          <a:ea typeface="+mn-ea"/>
                          <a:cs typeface="2  Mitra" panose="00000400000000000000" pitchFamily="2" charset="-78"/>
                        </a:rPr>
                        <a:t>سابقه فکر و نقشه برای آسیب به خود طی ماه گذشته و یا سابقه اقدام طی سال گذشته</a:t>
                      </a:r>
                      <a:endParaRPr lang="en-US" sz="1400" kern="1200" dirty="0" smtClean="0">
                        <a:solidFill>
                          <a:schemeClr val="dk1"/>
                        </a:solidFill>
                        <a:effectLst/>
                        <a:latin typeface="+mn-lt"/>
                        <a:ea typeface="+mn-ea"/>
                        <a:cs typeface="2  Mitra" panose="00000400000000000000" pitchFamily="2" charset="-78"/>
                      </a:endParaRPr>
                    </a:p>
                    <a:p>
                      <a:pPr algn="l" rtl="1"/>
                      <a:r>
                        <a:rPr lang="ar-SA" sz="1400" kern="1200" dirty="0" smtClean="0">
                          <a:solidFill>
                            <a:schemeClr val="dk1"/>
                          </a:solidFill>
                          <a:effectLst/>
                          <a:latin typeface="+mn-lt"/>
                          <a:ea typeface="+mn-ea"/>
                          <a:cs typeface="2  Mitra" panose="00000400000000000000" pitchFamily="2" charset="-78"/>
                        </a:rPr>
                        <a:t>ج ـ دسترسی به ابزارهای آسیب به خود</a:t>
                      </a:r>
                      <a:endParaRPr lang="en-US" sz="1400" kern="1200" dirty="0" smtClean="0">
                        <a:solidFill>
                          <a:schemeClr val="dk1"/>
                        </a:solidFill>
                        <a:effectLst/>
                        <a:latin typeface="+mn-lt"/>
                        <a:ea typeface="+mn-ea"/>
                        <a:cs typeface="2  Mitra" panose="00000400000000000000" pitchFamily="2" charset="-78"/>
                      </a:endParaRPr>
                    </a:p>
                    <a:p>
                      <a:pPr algn="r" rtl="1"/>
                      <a:r>
                        <a:rPr lang="ar-SA" sz="1400" b="1" kern="1200" dirty="0" smtClean="0">
                          <a:solidFill>
                            <a:schemeClr val="dk1"/>
                          </a:solidFill>
                          <a:effectLst/>
                          <a:latin typeface="+mn-lt"/>
                          <a:ea typeface="+mn-ea"/>
                          <a:cs typeface="2  Mitra" panose="00000400000000000000" pitchFamily="2" charset="-78"/>
                        </a:rPr>
                        <a:t>در صورت پاسخ مثبت به سوال </a:t>
                      </a:r>
                      <a:r>
                        <a:rPr lang="ar-SA" sz="1400" b="1" u="sng" kern="1200" dirty="0" smtClean="0">
                          <a:solidFill>
                            <a:schemeClr val="dk1"/>
                          </a:solidFill>
                          <a:effectLst/>
                          <a:latin typeface="+mn-lt"/>
                          <a:ea typeface="+mn-ea"/>
                          <a:cs typeface="2  Mitra" panose="00000400000000000000" pitchFamily="2" charset="-78"/>
                        </a:rPr>
                        <a:t>الف</a:t>
                      </a:r>
                      <a:r>
                        <a:rPr lang="ar-SA" sz="1400" b="1" kern="1200" dirty="0" smtClean="0">
                          <a:solidFill>
                            <a:schemeClr val="dk1"/>
                          </a:solidFill>
                          <a:effectLst/>
                          <a:latin typeface="+mn-lt"/>
                          <a:ea typeface="+mn-ea"/>
                          <a:cs typeface="2  Mitra" panose="00000400000000000000" pitchFamily="2" charset="-78"/>
                        </a:rPr>
                        <a:t> یا </a:t>
                      </a:r>
                      <a:r>
                        <a:rPr lang="ar-SA" sz="1400" b="1" u="sng" kern="1200" dirty="0" smtClean="0">
                          <a:solidFill>
                            <a:schemeClr val="dk1"/>
                          </a:solidFill>
                          <a:effectLst/>
                          <a:latin typeface="+mn-lt"/>
                          <a:ea typeface="+mn-ea"/>
                          <a:cs typeface="2  Mitra" panose="00000400000000000000" pitchFamily="2" charset="-78"/>
                        </a:rPr>
                        <a:t>ب</a:t>
                      </a:r>
                      <a:r>
                        <a:rPr lang="ar-SA" sz="1400" b="1" kern="1200" dirty="0" smtClean="0">
                          <a:solidFill>
                            <a:schemeClr val="dk1"/>
                          </a:solidFill>
                          <a:effectLst/>
                          <a:latin typeface="+mn-lt"/>
                          <a:ea typeface="+mn-ea"/>
                          <a:cs typeface="2  Mitra" panose="00000400000000000000" pitchFamily="2" charset="-78"/>
                        </a:rPr>
                        <a:t>  مشاهده هر کدام از موارد را بررسی کنید: </a:t>
                      </a:r>
                      <a:r>
                        <a:rPr lang="ar-SA" sz="1400" kern="1200" dirty="0" smtClean="0">
                          <a:solidFill>
                            <a:schemeClr val="dk1"/>
                          </a:solidFill>
                          <a:effectLst/>
                          <a:latin typeface="+mn-lt"/>
                          <a:ea typeface="+mn-ea"/>
                          <a:cs typeface="2  Mitra" panose="00000400000000000000" pitchFamily="2" charset="-78"/>
                        </a:rPr>
                        <a:t>(دیسترس شدید هیجانی، نا امیدی، بی­قراری شدید، خشونت، عدم ارتباط و همکاری، انزوای اجتماعی) </a:t>
                      </a:r>
                      <a:endParaRPr lang="en-US" sz="1400" b="0" dirty="0">
                        <a:effectLst/>
                        <a:latin typeface="Calibri" panose="020F0502020204030204" pitchFamily="34" charset="0"/>
                        <a:cs typeface="2  Mitra" panose="00000400000000000000" pitchFamily="2" charset="-78"/>
                      </a:endParaRPr>
                    </a:p>
                  </a:txBody>
                  <a:tcPr marL="59715" marR="59715" marT="0" marB="0" anchor="ctr"/>
                </a:tc>
                <a:tc>
                  <a:txBody>
                    <a:bodyPr/>
                    <a:lstStyle/>
                    <a:p>
                      <a:pPr lvl="0" algn="l" rtl="1"/>
                      <a:r>
                        <a:rPr lang="fa-IR" sz="1400" kern="1200" dirty="0" smtClean="0">
                          <a:solidFill>
                            <a:schemeClr val="dk1"/>
                          </a:solidFill>
                          <a:effectLst/>
                          <a:latin typeface="+mn-lt"/>
                          <a:ea typeface="+mn-ea"/>
                          <a:cs typeface="2  Mitra" panose="00000400000000000000" pitchFamily="2" charset="-78"/>
                        </a:rPr>
                        <a:t>به </a:t>
                      </a:r>
                      <a:r>
                        <a:rPr lang="fa-IR" sz="1800" b="0" kern="1200" dirty="0" smtClean="0">
                          <a:solidFill>
                            <a:schemeClr val="dk1"/>
                          </a:solidFill>
                          <a:effectLst/>
                          <a:latin typeface="+mn-lt"/>
                          <a:ea typeface="+mn-ea"/>
                          <a:cs typeface="2  Mitra" panose="00000400000000000000" pitchFamily="2" charset="-78"/>
                        </a:rPr>
                        <a:t>گفته­های سالمند در مورد افکار جدی خودکشی و برنامه­ریزی برای آن توجه کنید.</a:t>
                      </a:r>
                      <a:endParaRPr lang="en-US" sz="1800" b="0" dirty="0" smtClean="0">
                        <a:effectLst/>
                        <a:cs typeface="2  Mitra" panose="00000400000000000000" pitchFamily="2" charset="-78"/>
                      </a:endParaRPr>
                    </a:p>
                    <a:p>
                      <a:pPr algn="r" rtl="1"/>
                      <a:r>
                        <a:rPr lang="fa-IR" sz="1800" b="0" kern="1200" dirty="0" smtClean="0">
                          <a:solidFill>
                            <a:schemeClr val="dk1"/>
                          </a:solidFill>
                          <a:effectLst/>
                          <a:latin typeface="+mn-lt"/>
                          <a:ea typeface="+mn-ea"/>
                          <a:cs typeface="2  Mitra" panose="00000400000000000000" pitchFamily="2" charset="-78"/>
                        </a:rPr>
                        <a:t> سابقه افکار، برنامه­ریزی یا اقدام به آسیب خود یا خودکشی در سالمندان را بررسی کنید</a:t>
                      </a:r>
                      <a:r>
                        <a:rPr lang="fa-IR" sz="1800" b="0" dirty="0" smtClean="0">
                          <a:effectLst/>
                          <a:cs typeface="2  Mitra" panose="00000400000000000000" pitchFamily="2" charset="-78"/>
                        </a:rPr>
                        <a:t>ف </a:t>
                      </a:r>
                      <a:r>
                        <a:rPr lang="fa-IR" sz="1800" b="0" dirty="0">
                          <a:effectLst/>
                          <a:cs typeface="2  Mitra" panose="00000400000000000000" pitchFamily="2" charset="-78"/>
                        </a:rPr>
                        <a:t>اجتماعی</a:t>
                      </a:r>
                      <a:endParaRPr lang="en-US" sz="1800" b="0"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r>
            </a:tbl>
          </a:graphicData>
        </a:graphic>
      </p:graphicFrame>
    </p:spTree>
    <p:extLst>
      <p:ext uri="{BB962C8B-B14F-4D97-AF65-F5344CB8AC3E}">
        <p14:creationId xmlns:p14="http://schemas.microsoft.com/office/powerpoint/2010/main" val="426946300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graphicFrame>
        <p:nvGraphicFramePr>
          <p:cNvPr id="9" name="Content Placeholder 8"/>
          <p:cNvGraphicFramePr>
            <a:graphicFrameLocks noGrp="1"/>
          </p:cNvGraphicFramePr>
          <p:nvPr>
            <p:ph idx="10"/>
            <p:extLst>
              <p:ext uri="{D42A27DB-BD31-4B8C-83A1-F6EECF244321}">
                <p14:modId xmlns:p14="http://schemas.microsoft.com/office/powerpoint/2010/main" val="3308742476"/>
              </p:ext>
            </p:extLst>
          </p:nvPr>
        </p:nvGraphicFramePr>
        <p:xfrm>
          <a:off x="179511" y="260648"/>
          <a:ext cx="8507288" cy="6264696"/>
        </p:xfrm>
        <a:graphic>
          <a:graphicData uri="http://schemas.openxmlformats.org/drawingml/2006/table">
            <a:tbl>
              <a:tblPr firstRow="1" firstCol="1" bandRow="1">
                <a:tableStyleId>{5C22544A-7EE6-4342-B048-85BDC9FD1C3A}</a:tableStyleId>
              </a:tblPr>
              <a:tblGrid>
                <a:gridCol w="2736305"/>
                <a:gridCol w="936104"/>
                <a:gridCol w="2664296"/>
                <a:gridCol w="2170583"/>
              </a:tblGrid>
              <a:tr h="627834">
                <a:tc gridSpan="4">
                  <a:txBody>
                    <a:bodyPr/>
                    <a:lstStyle/>
                    <a:p>
                      <a:pPr algn="r" rtl="1">
                        <a:lnSpc>
                          <a:spcPct val="107000"/>
                        </a:lnSpc>
                        <a:spcAft>
                          <a:spcPts val="0"/>
                        </a:spcAft>
                      </a:pPr>
                      <a:r>
                        <a:rPr lang="fa-IR" sz="1000" dirty="0">
                          <a:effectLst/>
                        </a:rPr>
                        <a:t>توجه: </a:t>
                      </a:r>
                      <a:r>
                        <a:rPr lang="ar-SA" sz="1000" dirty="0">
                          <a:effectLst/>
                        </a:rPr>
                        <a:t>ارزیابی غیر پزشک (بررسی پرسشنامه مقیاس افسردگی سالمندان و امتیاز حاصله در صورت غربال مثبت) را با توجه به  علائم و نشانه</a:t>
                      </a:r>
                      <a:r>
                        <a:rPr lang="en-US" sz="1000" dirty="0">
                          <a:effectLst/>
                        </a:rPr>
                        <a:t>­</a:t>
                      </a:r>
                      <a:r>
                        <a:rPr lang="ar-SA" sz="1000" dirty="0">
                          <a:effectLst/>
                        </a:rPr>
                        <a:t>های حاصل از مصاحبه تشخیصی جمع بندي كنيد.</a:t>
                      </a:r>
                      <a:endParaRPr lang="en-US" sz="1000" dirty="0">
                        <a:effectLst/>
                        <a:latin typeface="Calibri" panose="020F0502020204030204" pitchFamily="34" charset="0"/>
                        <a:ea typeface="Calibri" panose="020F0502020204030204" pitchFamily="34" charset="0"/>
                        <a:cs typeface="Arial" panose="020B0604020202020204" pitchFamily="34" charset="0"/>
                      </a:endParaRPr>
                    </a:p>
                  </a:txBody>
                  <a:tcPr marL="59715" marR="59715" marT="0" marB="0" anchor="ctr"/>
                </a:tc>
                <a:tc hMerge="1">
                  <a:txBody>
                    <a:bodyPr/>
                    <a:lstStyle/>
                    <a:p>
                      <a:pPr rtl="1"/>
                      <a:endParaRPr lang="fa-IR"/>
                    </a:p>
                  </a:txBody>
                  <a:tcPr/>
                </a:tc>
                <a:tc hMerge="1">
                  <a:txBody>
                    <a:bodyPr/>
                    <a:lstStyle/>
                    <a:p>
                      <a:pPr rtl="1"/>
                      <a:endParaRPr lang="fa-IR"/>
                    </a:p>
                  </a:txBody>
                  <a:tcPr/>
                </a:tc>
                <a:tc hMerge="1">
                  <a:txBody>
                    <a:bodyPr/>
                    <a:lstStyle/>
                    <a:p>
                      <a:pPr rtl="1"/>
                      <a:endParaRPr lang="fa-IR"/>
                    </a:p>
                  </a:txBody>
                  <a:tcPr/>
                </a:tc>
              </a:tr>
              <a:tr h="1017459">
                <a:tc>
                  <a:txBody>
                    <a:bodyPr/>
                    <a:lstStyle/>
                    <a:p>
                      <a:pPr algn="ctr" rtl="1">
                        <a:lnSpc>
                          <a:spcPct val="100000"/>
                        </a:lnSpc>
                        <a:spcAft>
                          <a:spcPts val="0"/>
                        </a:spcAft>
                      </a:pPr>
                      <a:r>
                        <a:rPr lang="fa-IR" sz="1200" b="1" dirty="0" smtClean="0">
                          <a:solidFill>
                            <a:schemeClr val="tx1"/>
                          </a:solidFill>
                          <a:effectLst/>
                          <a:cs typeface="2  Mitra" panose="00000400000000000000" pitchFamily="2" charset="-78"/>
                        </a:rPr>
                        <a:t>اقدام</a:t>
                      </a:r>
                      <a:endParaRPr lang="en-US" sz="1200" b="1" dirty="0">
                        <a:solidFill>
                          <a:schemeClr val="tx1"/>
                        </a:solidFill>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a:effectLst/>
                          <a:cs typeface="2  Mitra" panose="00000400000000000000" pitchFamily="2" charset="-78"/>
                        </a:rPr>
                        <a:t>تشخیص</a:t>
                      </a:r>
                      <a:endParaRPr lang="en-US" sz="1200" b="1">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dirty="0">
                          <a:effectLst/>
                          <a:cs typeface="2  Mitra" panose="00000400000000000000" pitchFamily="2" charset="-78"/>
                        </a:rPr>
                        <a:t>معیارهای طبقه بندی / تشخیص</a:t>
                      </a:r>
                      <a:endParaRPr lang="en-US" sz="1200" b="1"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a:txBody>
                    <a:bodyPr/>
                    <a:lstStyle/>
                    <a:p>
                      <a:pPr algn="ctr" rtl="1">
                        <a:lnSpc>
                          <a:spcPct val="107000"/>
                        </a:lnSpc>
                        <a:spcAft>
                          <a:spcPts val="0"/>
                        </a:spcAft>
                      </a:pPr>
                      <a:r>
                        <a:rPr lang="fa-IR" sz="1200" b="1" dirty="0">
                          <a:effectLst/>
                          <a:cs typeface="2  Mitra" panose="00000400000000000000" pitchFamily="2" charset="-78"/>
                        </a:rPr>
                        <a:t>علائم و نشانه­های حاصل از مصاحبه تشخیصی </a:t>
                      </a:r>
                      <a:r>
                        <a:rPr lang="fa-IR" sz="1200" b="1" baseline="30000" dirty="0">
                          <a:effectLst/>
                          <a:cs typeface="2  Mitra" panose="00000400000000000000" pitchFamily="2" charset="-78"/>
                        </a:rPr>
                        <a:t>*</a:t>
                      </a:r>
                      <a:endParaRPr lang="en-US" sz="1200" b="1"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r>
              <a:tr h="1806250">
                <a:tc>
                  <a:txBody>
                    <a:bodyPr/>
                    <a:lstStyle/>
                    <a:p>
                      <a:pPr rtl="1"/>
                      <a:r>
                        <a:rPr lang="ar-SA" sz="1800" b="1" kern="1200" dirty="0" smtClean="0">
                          <a:solidFill>
                            <a:schemeClr val="tx1"/>
                          </a:solidFill>
                          <a:effectLst/>
                          <a:latin typeface="+mn-lt"/>
                          <a:ea typeface="+mn-ea"/>
                          <a:cs typeface="2  Mitra" panose="00000400000000000000" pitchFamily="2" charset="-78"/>
                        </a:rPr>
                        <a:t> </a:t>
                      </a:r>
                      <a:endParaRPr lang="en-US" sz="1800" b="1" kern="1200" dirty="0" smtClean="0">
                        <a:solidFill>
                          <a:schemeClr val="tx1"/>
                        </a:solidFill>
                        <a:effectLst/>
                        <a:latin typeface="+mn-lt"/>
                        <a:ea typeface="+mn-ea"/>
                        <a:cs typeface="2  Mitra" panose="00000400000000000000" pitchFamily="2" charset="-78"/>
                      </a:endParaRPr>
                    </a:p>
                    <a:p>
                      <a:pPr lvl="0" algn="r" rtl="0"/>
                      <a:r>
                        <a:rPr lang="fa-IR" sz="1400" b="1" kern="1200" dirty="0" smtClean="0">
                          <a:solidFill>
                            <a:schemeClr val="tx1"/>
                          </a:solidFill>
                          <a:effectLst/>
                          <a:latin typeface="+mn-lt"/>
                          <a:ea typeface="+mn-ea"/>
                          <a:cs typeface="2  Mitra" panose="00000400000000000000" pitchFamily="2" charset="-78"/>
                        </a:rPr>
                        <a:t>آموزش­های اولیه در مورد سایکوز یا اختلال دو قطبی و همچنین درمان آنها به بیمار و خانواده­ی سالمند داده شود.</a:t>
                      </a:r>
                      <a:endParaRPr lang="en-US" sz="1400" b="1" kern="1200" dirty="0" smtClean="0">
                        <a:solidFill>
                          <a:schemeClr val="tx1"/>
                        </a:solidFill>
                        <a:effectLst/>
                        <a:latin typeface="+mn-lt"/>
                        <a:ea typeface="+mn-ea"/>
                        <a:cs typeface="2  Mitra" panose="00000400000000000000" pitchFamily="2" charset="-78"/>
                      </a:endParaRPr>
                    </a:p>
                    <a:p>
                      <a:pPr algn="r" rtl="1"/>
                      <a:r>
                        <a:rPr lang="ar-SA" sz="1400" b="1" kern="1200" dirty="0" smtClean="0">
                          <a:solidFill>
                            <a:schemeClr val="tx1"/>
                          </a:solidFill>
                          <a:effectLst/>
                          <a:latin typeface="+mn-lt"/>
                          <a:ea typeface="+mn-ea"/>
                          <a:cs typeface="2  Mitra" panose="00000400000000000000" pitchFamily="2" charset="-78"/>
                        </a:rPr>
                        <a:t>بیمار را به روانپزشک ارجاع دهید</a:t>
                      </a:r>
                      <a:r>
                        <a:rPr lang="ar-SA" sz="1800" b="1" kern="1200" dirty="0" smtClean="0">
                          <a:solidFill>
                            <a:schemeClr val="lt1"/>
                          </a:solidFill>
                          <a:effectLst/>
                          <a:latin typeface="+mn-lt"/>
                          <a:ea typeface="+mn-ea"/>
                          <a:cs typeface="2  Mitra" panose="00000400000000000000" pitchFamily="2" charset="-78"/>
                        </a:rPr>
                        <a:t>.</a:t>
                      </a:r>
                      <a:r>
                        <a:rPr lang="ar-SA" sz="1400" b="1" kern="1200" dirty="0" smtClean="0">
                          <a:solidFill>
                            <a:schemeClr val="tx1"/>
                          </a:solidFill>
                          <a:effectLst/>
                          <a:latin typeface="+mn-lt"/>
                          <a:ea typeface="+mn-ea"/>
                          <a:cs typeface="2  Mitra" panose="00000400000000000000" pitchFamily="2" charset="-78"/>
                        </a:rPr>
                        <a:t>.</a:t>
                      </a:r>
                      <a:endParaRPr lang="en-US" sz="1400" b="0" dirty="0">
                        <a:solidFill>
                          <a:schemeClr val="tx1"/>
                        </a:solidFill>
                        <a:effectLst/>
                        <a:uFill>
                          <a:solidFill>
                            <a:srgbClr val="00B050"/>
                          </a:solidFill>
                        </a:uFill>
                        <a:latin typeface="Calibri" panose="020F0502020204030204" pitchFamily="34" charset="0"/>
                        <a:ea typeface="Calibri" panose="020F0502020204030204" pitchFamily="34" charset="0"/>
                        <a:cs typeface="2  Mitra" panose="00000400000000000000" pitchFamily="2" charset="-78"/>
                      </a:endParaRPr>
                    </a:p>
                  </a:txBody>
                  <a:tcPr marL="59715" marR="59715" marT="0" marB="0">
                    <a:lnB w="12700" cap="flat" cmpd="sng" algn="ctr">
                      <a:solidFill>
                        <a:schemeClr val="tx1"/>
                      </a:solidFill>
                      <a:prstDash val="solid"/>
                      <a:round/>
                      <a:headEnd type="none" w="med" len="med"/>
                      <a:tailEnd type="none" w="med" len="med"/>
                    </a:lnB>
                  </a:tcPr>
                </a:tc>
                <a:tc rowSpan="2">
                  <a:txBody>
                    <a:bodyPr/>
                    <a:lstStyle/>
                    <a:p>
                      <a:pPr rtl="1"/>
                      <a:r>
                        <a:rPr lang="ar-SA" sz="1800" b="1" kern="1200" dirty="0" smtClean="0">
                          <a:solidFill>
                            <a:schemeClr val="dk1"/>
                          </a:solidFill>
                          <a:effectLst/>
                          <a:latin typeface="+mn-lt"/>
                          <a:ea typeface="+mn-ea"/>
                          <a:cs typeface="2  Mitra" panose="00000400000000000000" pitchFamily="2" charset="-78"/>
                        </a:rPr>
                        <a:t>سايكوز / </a:t>
                      </a:r>
                      <a:endParaRPr lang="en-US" sz="1800" kern="1200" dirty="0" smtClean="0">
                        <a:solidFill>
                          <a:schemeClr val="dk1"/>
                        </a:solidFill>
                        <a:effectLst/>
                        <a:latin typeface="+mn-lt"/>
                        <a:ea typeface="+mn-ea"/>
                        <a:cs typeface="2  Mitra" panose="00000400000000000000" pitchFamily="2" charset="-78"/>
                      </a:endParaRPr>
                    </a:p>
                    <a:p>
                      <a:r>
                        <a:rPr lang="ar-SA" sz="1800" b="1" kern="1200" dirty="0" smtClean="0">
                          <a:solidFill>
                            <a:schemeClr val="dk1"/>
                          </a:solidFill>
                          <a:effectLst/>
                          <a:latin typeface="+mn-lt"/>
                          <a:ea typeface="+mn-ea"/>
                          <a:cs typeface="2  Mitra" panose="00000400000000000000" pitchFamily="2" charset="-78"/>
                        </a:rPr>
                        <a:t>اختلال دوقطبي</a:t>
                      </a:r>
                      <a:endParaRPr lang="en-US" sz="1400" b="0"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c rowSpan="2">
                  <a:txBody>
                    <a:bodyPr/>
                    <a:lstStyle/>
                    <a:p>
                      <a:pPr algn="r" rtl="0"/>
                      <a:r>
                        <a:rPr lang="fa-IR" sz="1800" b="1" kern="1200" dirty="0" smtClean="0">
                          <a:solidFill>
                            <a:schemeClr val="dk1"/>
                          </a:solidFill>
                          <a:effectLst/>
                          <a:latin typeface="+mn-lt"/>
                          <a:ea typeface="+mn-ea"/>
                          <a:cs typeface="2  Mitra" panose="00000400000000000000" pitchFamily="2" charset="-78"/>
                        </a:rPr>
                        <a:t>وجود چند مورد از علائم و موارد ذیل در سالمند:</a:t>
                      </a:r>
                      <a:endParaRPr lang="en-US" sz="1800" kern="1200" dirty="0" smtClean="0">
                        <a:solidFill>
                          <a:schemeClr val="dk1"/>
                        </a:solidFill>
                        <a:effectLst/>
                        <a:latin typeface="+mn-lt"/>
                        <a:ea typeface="+mn-ea"/>
                        <a:cs typeface="2  Mitra" panose="00000400000000000000" pitchFamily="2" charset="-78"/>
                      </a:endParaRPr>
                    </a:p>
                    <a:p>
                      <a:pPr lvl="0" algn="r" rtl="0"/>
                      <a:r>
                        <a:rPr lang="fa-IR" sz="1800" kern="1200" dirty="0" smtClean="0">
                          <a:solidFill>
                            <a:schemeClr val="dk1"/>
                          </a:solidFill>
                          <a:effectLst/>
                          <a:latin typeface="+mn-lt"/>
                          <a:ea typeface="+mn-ea"/>
                          <a:cs typeface="2  Mitra" panose="00000400000000000000" pitchFamily="2" charset="-78"/>
                        </a:rPr>
                        <a:t>گفتار گسته و نامربوط </a:t>
                      </a:r>
                      <a:endParaRPr lang="en-US" sz="1800" kern="1200" dirty="0" smtClean="0">
                        <a:solidFill>
                          <a:schemeClr val="dk1"/>
                        </a:solidFill>
                        <a:effectLst/>
                        <a:latin typeface="+mn-lt"/>
                        <a:ea typeface="+mn-ea"/>
                        <a:cs typeface="2  Mitra" panose="00000400000000000000" pitchFamily="2" charset="-78"/>
                      </a:endParaRPr>
                    </a:p>
                    <a:p>
                      <a:pPr lvl="0" algn="r" rtl="0"/>
                      <a:r>
                        <a:rPr lang="fa-IR" sz="1800" kern="1200" dirty="0" smtClean="0">
                          <a:solidFill>
                            <a:schemeClr val="dk1"/>
                          </a:solidFill>
                          <a:effectLst/>
                          <a:latin typeface="+mn-lt"/>
                          <a:ea typeface="+mn-ea"/>
                          <a:cs typeface="2  Mitra" panose="00000400000000000000" pitchFamily="2" charset="-78"/>
                        </a:rPr>
                        <a:t>هذیان (گزند و آسیب، خودبزرگ بینی، انتساب به خود و ...)</a:t>
                      </a:r>
                      <a:endParaRPr lang="en-US" sz="1800" kern="1200" dirty="0" smtClean="0">
                        <a:solidFill>
                          <a:schemeClr val="dk1"/>
                        </a:solidFill>
                        <a:effectLst/>
                        <a:latin typeface="+mn-lt"/>
                        <a:ea typeface="+mn-ea"/>
                        <a:cs typeface="2  Mitra" panose="00000400000000000000" pitchFamily="2" charset="-78"/>
                      </a:endParaRPr>
                    </a:p>
                    <a:p>
                      <a:pPr lvl="0" algn="r" rtl="0"/>
                      <a:r>
                        <a:rPr lang="fa-IR" sz="1800" kern="1200" dirty="0" smtClean="0">
                          <a:solidFill>
                            <a:schemeClr val="dk1"/>
                          </a:solidFill>
                          <a:effectLst/>
                          <a:latin typeface="+mn-lt"/>
                          <a:ea typeface="+mn-ea"/>
                          <a:cs typeface="2  Mitra" panose="00000400000000000000" pitchFamily="2" charset="-78"/>
                        </a:rPr>
                        <a:t>توهمات (شنوایی، بینایی، بویایی، لامسه، چشایی)</a:t>
                      </a:r>
                      <a:endParaRPr lang="en-US" sz="1800" kern="1200" dirty="0" smtClean="0">
                        <a:solidFill>
                          <a:schemeClr val="dk1"/>
                        </a:solidFill>
                        <a:effectLst/>
                        <a:latin typeface="+mn-lt"/>
                        <a:ea typeface="+mn-ea"/>
                        <a:cs typeface="2  Mitra" panose="00000400000000000000" pitchFamily="2" charset="-78"/>
                      </a:endParaRPr>
                    </a:p>
                    <a:p>
                      <a:pPr lvl="0" algn="r" rtl="0"/>
                      <a:r>
                        <a:rPr lang="fa-IR" sz="1800" kern="1200" dirty="0" smtClean="0">
                          <a:solidFill>
                            <a:schemeClr val="dk1"/>
                          </a:solidFill>
                          <a:effectLst/>
                          <a:latin typeface="+mn-lt"/>
                          <a:ea typeface="+mn-ea"/>
                          <a:cs typeface="2  Mitra" panose="00000400000000000000" pitchFamily="2" charset="-78"/>
                        </a:rPr>
                        <a:t>گوشه­گیری بی قراری رفتار درهم ریخته</a:t>
                      </a:r>
                      <a:endParaRPr lang="en-US" sz="1800" kern="1200" dirty="0" smtClean="0">
                        <a:solidFill>
                          <a:schemeClr val="dk1"/>
                        </a:solidFill>
                        <a:effectLst/>
                        <a:latin typeface="+mn-lt"/>
                        <a:ea typeface="+mn-ea"/>
                        <a:cs typeface="2  Mitra" panose="00000400000000000000" pitchFamily="2" charset="-78"/>
                      </a:endParaRPr>
                    </a:p>
                    <a:p>
                      <a:pPr algn="l" rtl="0"/>
                      <a:r>
                        <a:rPr lang="ar-SA" sz="1800" kern="1200" dirty="0" smtClean="0">
                          <a:solidFill>
                            <a:schemeClr val="dk1"/>
                          </a:solidFill>
                          <a:effectLst/>
                          <a:latin typeface="+mn-lt"/>
                          <a:ea typeface="+mn-ea"/>
                          <a:cs typeface="2  Mitra" panose="00000400000000000000" pitchFamily="2" charset="-78"/>
                        </a:rPr>
                        <a:t>باور به این موضع که افکار درذهن آنها گذاشته شده یا افکار آنها پخش می­شود.</a:t>
                      </a:r>
                      <a:endParaRPr lang="en-US" sz="1400" b="0" dirty="0">
                        <a:effectLst/>
                        <a:latin typeface="Calibri" panose="020F0502020204030204" pitchFamily="34" charset="0"/>
                        <a:cs typeface="2  Mitra" panose="00000400000000000000" pitchFamily="2" charset="-78"/>
                      </a:endParaRPr>
                    </a:p>
                  </a:txBody>
                  <a:tcPr marL="59715" marR="59715" marT="0" marB="0" anchor="ctr"/>
                </a:tc>
                <a:tc rowSpan="2">
                  <a:txBody>
                    <a:bodyPr/>
                    <a:lstStyle/>
                    <a:p>
                      <a:pPr algn="r" rtl="0"/>
                      <a:r>
                        <a:rPr lang="ar-SA" sz="1800" b="1" kern="1200" dirty="0" smtClean="0">
                          <a:solidFill>
                            <a:schemeClr val="dk1"/>
                          </a:solidFill>
                          <a:effectLst/>
                          <a:latin typeface="+mn-lt"/>
                          <a:ea typeface="+mn-ea"/>
                          <a:cs typeface="2  Mitra" panose="00000400000000000000" pitchFamily="2" charset="-78"/>
                        </a:rPr>
                        <a:t>بررسی  سوابق یا  علایم بیماری </a:t>
                      </a:r>
                      <a:endParaRPr lang="en-US" sz="1800" kern="1200" dirty="0" smtClean="0">
                        <a:solidFill>
                          <a:schemeClr val="dk1"/>
                        </a:solidFill>
                        <a:effectLst/>
                        <a:latin typeface="+mn-lt"/>
                        <a:ea typeface="+mn-ea"/>
                        <a:cs typeface="2  Mitra" panose="00000400000000000000" pitchFamily="2" charset="-78"/>
                      </a:endParaRPr>
                    </a:p>
                    <a:p>
                      <a:pPr lvl="0" algn="r" rtl="0"/>
                      <a:r>
                        <a:rPr lang="fa-IR" sz="1800" kern="1200" dirty="0" smtClean="0">
                          <a:solidFill>
                            <a:schemeClr val="dk1"/>
                          </a:solidFill>
                          <a:effectLst/>
                          <a:latin typeface="+mn-lt"/>
                          <a:ea typeface="+mn-ea"/>
                          <a:cs typeface="2  Mitra" panose="00000400000000000000" pitchFamily="2" charset="-78"/>
                        </a:rPr>
                        <a:t>رفتار و تكلم آشفته (مانند رفتارهای عجیب و غریب با صجبتی که درک آن برای مخاطب دشوار باشد)</a:t>
                      </a:r>
                      <a:endParaRPr lang="en-US" sz="1800" kern="1200" dirty="0" smtClean="0">
                        <a:solidFill>
                          <a:schemeClr val="dk1"/>
                        </a:solidFill>
                        <a:effectLst/>
                        <a:latin typeface="+mn-lt"/>
                        <a:ea typeface="+mn-ea"/>
                        <a:cs typeface="2  Mitra" panose="00000400000000000000" pitchFamily="2" charset="-78"/>
                      </a:endParaRPr>
                    </a:p>
                    <a:p>
                      <a:pPr lvl="0" algn="r" rtl="0"/>
                      <a:r>
                        <a:rPr lang="fa-IR" sz="1800" kern="1200" dirty="0" smtClean="0">
                          <a:solidFill>
                            <a:schemeClr val="dk1"/>
                          </a:solidFill>
                          <a:effectLst/>
                          <a:latin typeface="+mn-lt"/>
                          <a:ea typeface="+mn-ea"/>
                          <a:cs typeface="2  Mitra" panose="00000400000000000000" pitchFamily="2" charset="-78"/>
                        </a:rPr>
                        <a:t>واقعيت سنجي مختل و توهم یا هذيان (مثلا صداهایی می شنود یا چیزهایی می بیند که وجود ندارند یا اعتقاد به باورهای غیرطبیعی یا عجیب دارد)</a:t>
                      </a:r>
                      <a:endParaRPr lang="en-US" sz="1800" kern="1200" dirty="0" smtClean="0">
                        <a:solidFill>
                          <a:schemeClr val="dk1"/>
                        </a:solidFill>
                        <a:effectLst/>
                        <a:latin typeface="+mn-lt"/>
                        <a:ea typeface="+mn-ea"/>
                        <a:cs typeface="2  Mitra" panose="00000400000000000000" pitchFamily="2" charset="-78"/>
                      </a:endParaRPr>
                    </a:p>
                    <a:p>
                      <a:pPr algn="l" rtl="0"/>
                      <a:r>
                        <a:rPr lang="ar-SA" sz="1800" kern="1200" dirty="0" smtClean="0">
                          <a:solidFill>
                            <a:schemeClr val="dk1"/>
                          </a:solidFill>
                          <a:effectLst/>
                          <a:latin typeface="+mn-lt"/>
                          <a:ea typeface="+mn-ea"/>
                          <a:cs typeface="2  Mitra" panose="00000400000000000000" pitchFamily="2" charset="-78"/>
                        </a:rPr>
                        <a:t>سرخوشي زياد، پرحرفي و پرفعاليتي</a:t>
                      </a:r>
                      <a:endParaRPr lang="en-US" sz="1800" b="0" dirty="0">
                        <a:effectLst/>
                        <a:latin typeface="Calibri" panose="020F0502020204030204" pitchFamily="34" charset="0"/>
                        <a:ea typeface="Calibri" panose="020F0502020204030204" pitchFamily="34" charset="0"/>
                        <a:cs typeface="2  Mitra" panose="00000400000000000000" pitchFamily="2" charset="-78"/>
                      </a:endParaRPr>
                    </a:p>
                  </a:txBody>
                  <a:tcPr marL="59715" marR="59715" marT="0" marB="0" anchor="ctr"/>
                </a:tc>
              </a:tr>
              <a:tr h="2813153">
                <a:tc>
                  <a:txBody>
                    <a:bodyPr/>
                    <a:lstStyle/>
                    <a:p>
                      <a:pPr rtl="1"/>
                      <a:r>
                        <a:rPr lang="ar-SA" sz="1400" b="1" kern="1200" dirty="0" smtClean="0">
                          <a:solidFill>
                            <a:schemeClr val="tx1"/>
                          </a:solidFill>
                          <a:effectLst/>
                          <a:latin typeface="+mn-lt"/>
                          <a:ea typeface="+mn-ea"/>
                          <a:cs typeface="2  Mitra" panose="00000400000000000000" pitchFamily="2" charset="-78"/>
                        </a:rPr>
                        <a:t>در مواردی که تشخیص قبلی توسط روان­پزشک وجود دارد:</a:t>
                      </a:r>
                      <a:endParaRPr lang="en-US" sz="1400" b="1" kern="1200" dirty="0" smtClean="0">
                        <a:solidFill>
                          <a:schemeClr val="tx1"/>
                        </a:solidFill>
                        <a:effectLst/>
                        <a:latin typeface="+mn-lt"/>
                        <a:ea typeface="+mn-ea"/>
                        <a:cs typeface="2  Mitra" panose="00000400000000000000" pitchFamily="2" charset="-78"/>
                      </a:endParaRPr>
                    </a:p>
                    <a:p>
                      <a:pPr lvl="0" rtl="1"/>
                      <a:r>
                        <a:rPr lang="fa-IR" sz="1400" b="1" kern="1200" dirty="0" smtClean="0">
                          <a:solidFill>
                            <a:schemeClr val="tx1"/>
                          </a:solidFill>
                          <a:effectLst/>
                          <a:latin typeface="+mn-lt"/>
                          <a:ea typeface="+mn-ea"/>
                          <a:cs typeface="2  Mitra" panose="00000400000000000000" pitchFamily="2" charset="-78"/>
                        </a:rPr>
                        <a:t>آموزش­های اولیه در مورد سایکوز یا اختلال دو قطبی و همچنین درمان آنها به بیمار و خانواده­ی سالمند داده شود.</a:t>
                      </a:r>
                      <a:endParaRPr lang="en-US" sz="1400" b="1" kern="1200" dirty="0" smtClean="0">
                        <a:solidFill>
                          <a:schemeClr val="tx1"/>
                        </a:solidFill>
                        <a:effectLst/>
                        <a:latin typeface="+mn-lt"/>
                        <a:ea typeface="+mn-ea"/>
                        <a:cs typeface="2  Mitra" panose="00000400000000000000" pitchFamily="2" charset="-78"/>
                      </a:endParaRPr>
                    </a:p>
                    <a:p>
                      <a:pPr lvl="0" rtl="1"/>
                      <a:r>
                        <a:rPr lang="fa-IR" sz="1400" b="1" kern="1200" dirty="0" smtClean="0">
                          <a:solidFill>
                            <a:schemeClr val="tx1"/>
                          </a:solidFill>
                          <a:effectLst/>
                          <a:latin typeface="+mn-lt"/>
                          <a:ea typeface="+mn-ea"/>
                          <a:cs typeface="2  Mitra" panose="00000400000000000000" pitchFamily="2" charset="-78"/>
                        </a:rPr>
                        <a:t>بیمار را به روانپزشک برای شروع کننده درمان ارجاع دهید.</a:t>
                      </a:r>
                      <a:endParaRPr lang="en-US" sz="1400" b="1" kern="1200" dirty="0" smtClean="0">
                        <a:solidFill>
                          <a:schemeClr val="tx1"/>
                        </a:solidFill>
                        <a:effectLst/>
                        <a:latin typeface="+mn-lt"/>
                        <a:ea typeface="+mn-ea"/>
                        <a:cs typeface="2  Mitra" panose="00000400000000000000" pitchFamily="2" charset="-78"/>
                      </a:endParaRPr>
                    </a:p>
                    <a:p>
                      <a:r>
                        <a:rPr lang="ar-SA" sz="1400" b="1" kern="1200" dirty="0" smtClean="0">
                          <a:solidFill>
                            <a:schemeClr val="tx1"/>
                          </a:solidFill>
                          <a:effectLst/>
                          <a:latin typeface="+mn-lt"/>
                          <a:ea typeface="+mn-ea"/>
                          <a:cs typeface="2  Mitra" panose="00000400000000000000" pitchFamily="2" charset="-78"/>
                        </a:rPr>
                        <a:t>هر سه ماه ماندگاری سالمند در درما ئ مصرف منظم دارو کنترل نمایید</a:t>
                      </a:r>
                      <a:endParaRPr lang="en-US" sz="1400" b="0" dirty="0">
                        <a:solidFill>
                          <a:schemeClr val="tx1"/>
                        </a:solidFill>
                        <a:effectLst/>
                        <a:uFill>
                          <a:solidFill>
                            <a:srgbClr val="00B050"/>
                          </a:solidFill>
                        </a:uFill>
                        <a:latin typeface="Calibri" panose="020F0502020204030204" pitchFamily="34" charset="0"/>
                        <a:ea typeface="Calibri" panose="020F0502020204030204" pitchFamily="34" charset="0"/>
                        <a:cs typeface="2  Mitra" panose="00000400000000000000" pitchFamily="2" charset="-78"/>
                      </a:endParaRPr>
                    </a:p>
                  </a:txBody>
                  <a:tcPr marL="59715" marR="59715" marT="0" marB="0">
                    <a:lnT w="12700" cap="flat" cmpd="sng" algn="ctr">
                      <a:solidFill>
                        <a:schemeClr val="tx1"/>
                      </a:solidFill>
                      <a:prstDash val="solid"/>
                      <a:round/>
                      <a:headEnd type="none" w="med" len="med"/>
                      <a:tailEnd type="none" w="med" len="med"/>
                    </a:lnT>
                  </a:tcPr>
                </a:tc>
                <a:tc vMerge="1">
                  <a:txBody>
                    <a:bodyPr/>
                    <a:lstStyle/>
                    <a:p>
                      <a:pPr rtl="1"/>
                      <a:endParaRPr lang="fa-IR"/>
                    </a:p>
                  </a:txBody>
                  <a:tcPr/>
                </a:tc>
                <a:tc vMerge="1">
                  <a:txBody>
                    <a:bodyPr/>
                    <a:lstStyle/>
                    <a:p>
                      <a:pPr rtl="1"/>
                      <a:endParaRPr lang="fa-IR"/>
                    </a:p>
                  </a:txBody>
                  <a:tcPr/>
                </a:tc>
                <a:tc vMerge="1">
                  <a:txBody>
                    <a:bodyPr/>
                    <a:lstStyle/>
                    <a:p>
                      <a:pPr rtl="1"/>
                      <a:endParaRPr lang="fa-IR"/>
                    </a:p>
                  </a:txBody>
                  <a:tcPr/>
                </a:tc>
              </a:tr>
            </a:tbl>
          </a:graphicData>
        </a:graphic>
      </p:graphicFrame>
    </p:spTree>
    <p:extLst>
      <p:ext uri="{BB962C8B-B14F-4D97-AF65-F5344CB8AC3E}">
        <p14:creationId xmlns:p14="http://schemas.microsoft.com/office/powerpoint/2010/main" val="305870543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t>        منابع </a:t>
            </a:r>
            <a:r>
              <a:rPr lang="fa-IR" dirty="0"/>
              <a:t>آموزشی برنامه سالمندان:</a:t>
            </a:r>
            <a:endParaRPr lang="en-US" dirty="0"/>
          </a:p>
        </p:txBody>
      </p:sp>
      <p:sp>
        <p:nvSpPr>
          <p:cNvPr id="5" name="Content Placeholder 2"/>
          <p:cNvSpPr>
            <a:spLocks noGrp="1"/>
          </p:cNvSpPr>
          <p:nvPr>
            <p:ph idx="1"/>
          </p:nvPr>
        </p:nvSpPr>
        <p:spPr>
          <a:xfrm>
            <a:off x="755576" y="1079337"/>
            <a:ext cx="8091714" cy="4553756"/>
          </a:xfrm>
        </p:spPr>
        <p:txBody>
          <a:bodyPr/>
          <a:lstStyle/>
          <a:p>
            <a:pPr algn="r" rtl="1">
              <a:buFont typeface="Arial" pitchFamily="34" charset="0"/>
              <a:buChar char="•"/>
            </a:pPr>
            <a:r>
              <a:rPr lang="fa-IR" sz="2400" dirty="0" smtClean="0">
                <a:solidFill>
                  <a:schemeClr val="tx1"/>
                </a:solidFill>
                <a:cs typeface="2  Mitra" pitchFamily="2" charset="-78"/>
              </a:rPr>
              <a:t> کتابچه های 4  </a:t>
            </a:r>
            <a:r>
              <a:rPr lang="fa-IR" sz="2400" dirty="0">
                <a:solidFill>
                  <a:schemeClr val="tx1"/>
                </a:solidFill>
                <a:cs typeface="2  Mitra" pitchFamily="2" charset="-78"/>
              </a:rPr>
              <a:t>جلدی راهنمای آموزش بهبود شیوه زندگی سالم </a:t>
            </a:r>
            <a:r>
              <a:rPr lang="fa-IR" sz="2400" dirty="0" smtClean="0">
                <a:solidFill>
                  <a:schemeClr val="tx1"/>
                </a:solidFill>
                <a:cs typeface="2  Mitra" pitchFamily="2" charset="-78"/>
              </a:rPr>
              <a:t>در سالمندی</a:t>
            </a:r>
          </a:p>
          <a:p>
            <a:pPr algn="r" rtl="1">
              <a:buFont typeface="Arial" pitchFamily="34" charset="0"/>
              <a:buChar char="•"/>
            </a:pPr>
            <a:r>
              <a:rPr lang="fa-IR" sz="2400" dirty="0" smtClean="0">
                <a:solidFill>
                  <a:schemeClr val="tx1"/>
                </a:solidFill>
                <a:cs typeface="2  Mitra" pitchFamily="2" charset="-78"/>
              </a:rPr>
              <a:t> کتاب تک جلدی زندگی سالم در دوره سالمندی  </a:t>
            </a:r>
          </a:p>
          <a:p>
            <a:pPr algn="r" rtl="1">
              <a:buFont typeface="Arial" pitchFamily="34" charset="0"/>
              <a:buChar char="•"/>
            </a:pPr>
            <a:r>
              <a:rPr lang="fa-IR" sz="2400" dirty="0" smtClean="0">
                <a:solidFill>
                  <a:schemeClr val="tx1"/>
                </a:solidFill>
                <a:cs typeface="2  Mitra" pitchFamily="2" charset="-78"/>
              </a:rPr>
              <a:t> کارت </a:t>
            </a:r>
            <a:r>
              <a:rPr lang="fa-IR" sz="2400" dirty="0">
                <a:solidFill>
                  <a:schemeClr val="tx1"/>
                </a:solidFill>
                <a:cs typeface="2  Mitra" pitchFamily="2" charset="-78"/>
              </a:rPr>
              <a:t>هرم غذایی در دوران سالمندی </a:t>
            </a:r>
          </a:p>
          <a:p>
            <a:pPr algn="r" rtl="1">
              <a:buFont typeface="Arial" pitchFamily="34" charset="0"/>
              <a:buChar char="•"/>
            </a:pPr>
            <a:r>
              <a:rPr lang="fa-IR" sz="2400" dirty="0" smtClean="0">
                <a:solidFill>
                  <a:schemeClr val="tx1"/>
                </a:solidFill>
                <a:cs typeface="2  Mitra" pitchFamily="2" charset="-78"/>
              </a:rPr>
              <a:t> فولدر </a:t>
            </a:r>
            <a:r>
              <a:rPr lang="fa-IR" sz="2400" dirty="0">
                <a:solidFill>
                  <a:schemeClr val="tx1"/>
                </a:solidFill>
                <a:cs typeface="2  Mitra" pitchFamily="2" charset="-78"/>
              </a:rPr>
              <a:t>نحوه اندازه گیری شاخص های  آنترو پومتریک </a:t>
            </a:r>
            <a:endParaRPr lang="fa-IR" sz="2400" dirty="0" smtClean="0">
              <a:solidFill>
                <a:schemeClr val="tx1"/>
              </a:solidFill>
              <a:cs typeface="2  Mitra" pitchFamily="2" charset="-78"/>
            </a:endParaRPr>
          </a:p>
          <a:p>
            <a:pPr algn="r" rtl="1">
              <a:buFont typeface="Arial" pitchFamily="34" charset="0"/>
              <a:buChar char="•"/>
            </a:pPr>
            <a:r>
              <a:rPr lang="fa-IR" sz="2400" dirty="0" smtClean="0">
                <a:solidFill>
                  <a:schemeClr val="tx1"/>
                </a:solidFill>
                <a:cs typeface="2  Mitra" pitchFamily="2" charset="-78"/>
              </a:rPr>
              <a:t> کتاب فعالیت بدنی در دوران سالمندی(راهنمای بهبود شیوه زندگی در سالمندی)</a:t>
            </a:r>
          </a:p>
          <a:p>
            <a:pPr algn="r" rtl="1">
              <a:buFont typeface="Arial" pitchFamily="34" charset="0"/>
              <a:buChar char="•"/>
            </a:pPr>
            <a:r>
              <a:rPr lang="fa-IR" sz="2400" dirty="0" smtClean="0">
                <a:solidFill>
                  <a:schemeClr val="tx1"/>
                </a:solidFill>
                <a:cs typeface="2  Mitra" pitchFamily="2" charset="-78"/>
              </a:rPr>
              <a:t> کتاب تغذیه سالم در دوران سالمندی(راهنمای بهبود شیوه زندگی در سالمندی)</a:t>
            </a:r>
          </a:p>
          <a:p>
            <a:pPr algn="r" rtl="1">
              <a:buFont typeface="Arial" pitchFamily="34" charset="0"/>
              <a:buChar char="•"/>
            </a:pPr>
            <a:r>
              <a:rPr lang="fa-IR" sz="2400" dirty="0" smtClean="0">
                <a:solidFill>
                  <a:schemeClr val="tx1"/>
                </a:solidFill>
                <a:cs typeface="2  Mitra" pitchFamily="2" charset="-78"/>
              </a:rPr>
              <a:t> کتاب سلامت روان در دوران سالمندی(راهنمای بهبود شیوه زندگی در سالمندی)</a:t>
            </a:r>
          </a:p>
          <a:p>
            <a:pPr algn="r" rtl="1">
              <a:buFont typeface="Arial" pitchFamily="34" charset="0"/>
              <a:buChar char="•"/>
            </a:pPr>
            <a:r>
              <a:rPr lang="fa-IR" sz="2400" dirty="0" smtClean="0">
                <a:solidFill>
                  <a:schemeClr val="tx1"/>
                </a:solidFill>
                <a:cs typeface="2  Mitra" pitchFamily="2" charset="-78"/>
              </a:rPr>
              <a:t>کتاب </a:t>
            </a:r>
            <a:r>
              <a:rPr lang="fa-IR" sz="2400" dirty="0">
                <a:solidFill>
                  <a:schemeClr val="tx1"/>
                </a:solidFill>
                <a:cs typeface="2  Mitra" pitchFamily="2" charset="-78"/>
              </a:rPr>
              <a:t>تک جلدی توانبخشی در دوران سالمندی</a:t>
            </a:r>
          </a:p>
          <a:p>
            <a:pPr algn="r" rtl="1">
              <a:buFont typeface="Arial" pitchFamily="34" charset="0"/>
              <a:buChar char="•"/>
            </a:pPr>
            <a:r>
              <a:rPr lang="fa-IR" sz="2400" dirty="0">
                <a:solidFill>
                  <a:schemeClr val="tx1"/>
                </a:solidFill>
                <a:cs typeface="2  Mitra" pitchFamily="2" charset="-78"/>
              </a:rPr>
              <a:t>کتاب 5 جلدی سیمای سلامت سالمندان</a:t>
            </a:r>
          </a:p>
          <a:p>
            <a:pPr algn="r" rtl="1">
              <a:buFont typeface="Arial" pitchFamily="34" charset="0"/>
              <a:buChar char="•"/>
            </a:pPr>
            <a:endParaRPr lang="en-US" sz="2400" dirty="0">
              <a:solidFill>
                <a:schemeClr val="tx1"/>
              </a:solidFill>
              <a:cs typeface="2  Mitra" pitchFamily="2" charset="-78"/>
            </a:endParaRPr>
          </a:p>
          <a:p>
            <a:pPr algn="r" rtl="1"/>
            <a:endParaRPr lang="en-US"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49" y="4293096"/>
            <a:ext cx="2535627" cy="2564904"/>
          </a:xfrm>
          <a:prstGeom prst="rect">
            <a:avLst/>
          </a:prstGeom>
        </p:spPr>
      </p:pic>
    </p:spTree>
    <p:extLst>
      <p:ext uri="{BB962C8B-B14F-4D97-AF65-F5344CB8AC3E}">
        <p14:creationId xmlns:p14="http://schemas.microsoft.com/office/powerpoint/2010/main" val="396796641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dirty="0" smtClean="0"/>
              <a:t>                دستورعمل </a:t>
            </a:r>
            <a:r>
              <a:rPr lang="fa-IR" dirty="0"/>
              <a:t>های برنامه سالمندان:</a:t>
            </a:r>
            <a:endParaRPr lang="en-US" dirty="0"/>
          </a:p>
        </p:txBody>
      </p:sp>
      <p:graphicFrame>
        <p:nvGraphicFramePr>
          <p:cNvPr id="5" name="Diagram 4"/>
          <p:cNvGraphicFramePr/>
          <p:nvPr>
            <p:extLst>
              <p:ext uri="{D42A27DB-BD31-4B8C-83A1-F6EECF244321}">
                <p14:modId xmlns:p14="http://schemas.microsoft.com/office/powerpoint/2010/main" val="3690551106"/>
              </p:ext>
            </p:extLst>
          </p:nvPr>
        </p:nvGraphicFramePr>
        <p:xfrm>
          <a:off x="179512" y="1268760"/>
          <a:ext cx="8784976" cy="54726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418629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2483768" y="1700808"/>
            <a:ext cx="6120680" cy="1008112"/>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800" b="1" dirty="0">
                <a:solidFill>
                  <a:schemeClr val="tx1"/>
                </a:solidFill>
                <a:cs typeface="2  Mitra" panose="00000400000000000000" pitchFamily="2" charset="-78"/>
              </a:rPr>
              <a:t>دستورعمل سامانه سیب در برنامه سالمندان:</a:t>
            </a:r>
            <a:endParaRPr lang="en-US" sz="2800" b="1" dirty="0">
              <a:solidFill>
                <a:schemeClr val="tx1"/>
              </a:solidFill>
              <a:cs typeface="2  Mitra" panose="00000400000000000000" pitchFamily="2" charset="-78"/>
            </a:endParaRPr>
          </a:p>
        </p:txBody>
      </p:sp>
      <p:sp>
        <p:nvSpPr>
          <p:cNvPr id="6" name="Rounded Rectangle 5"/>
          <p:cNvSpPr/>
          <p:nvPr/>
        </p:nvSpPr>
        <p:spPr>
          <a:xfrm>
            <a:off x="1763688" y="3212976"/>
            <a:ext cx="6120680" cy="1008112"/>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cs typeface="2  Mitra" panose="00000400000000000000" pitchFamily="2" charset="-78"/>
              </a:rPr>
              <a:t>دستورالعمل برنامه سالمندان در سامانه سیب - توسط غیرپزشک</a:t>
            </a:r>
          </a:p>
        </p:txBody>
      </p:sp>
      <p:sp>
        <p:nvSpPr>
          <p:cNvPr id="7" name="Rounded Rectangle 6"/>
          <p:cNvSpPr/>
          <p:nvPr/>
        </p:nvSpPr>
        <p:spPr>
          <a:xfrm>
            <a:off x="1331640" y="4797152"/>
            <a:ext cx="6120680" cy="1008112"/>
          </a:xfrm>
          <a:prstGeom prst="roundRect">
            <a:avLst/>
          </a:prstGeom>
          <a:solidFill>
            <a:schemeClr val="accent3">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sz="2000" b="1" dirty="0">
                <a:solidFill>
                  <a:schemeClr val="tx1"/>
                </a:solidFill>
                <a:cs typeface="2  Mitra" panose="00000400000000000000" pitchFamily="2" charset="-78"/>
              </a:rPr>
              <a:t>دستورعمل برنامه سالمندان در سامانه سیب - توسط پزشک</a:t>
            </a:r>
            <a:endParaRPr lang="fa-IR" b="1" dirty="0">
              <a:solidFill>
                <a:schemeClr val="tx1"/>
              </a:solidFill>
              <a:cs typeface="2  Mitra" panose="00000400000000000000" pitchFamily="2" charset="-78"/>
            </a:endParaRPr>
          </a:p>
        </p:txBody>
      </p:sp>
      <p:cxnSp>
        <p:nvCxnSpPr>
          <p:cNvPr id="9" name="Straight Arrow Connector 8"/>
          <p:cNvCxnSpPr/>
          <p:nvPr/>
        </p:nvCxnSpPr>
        <p:spPr>
          <a:xfrm flipH="1">
            <a:off x="7884368" y="2708920"/>
            <a:ext cx="648072" cy="1080000"/>
          </a:xfrm>
          <a:prstGeom prst="straightConnector1">
            <a:avLst/>
          </a:prstGeom>
          <a:ln w="34925">
            <a:solidFill>
              <a:schemeClr val="tx1">
                <a:lumMod val="95000"/>
                <a:lumOff val="5000"/>
              </a:schemeClr>
            </a:solidFill>
            <a:tailEnd type="arrow"/>
          </a:ln>
          <a:effectLst>
            <a:glow>
              <a:schemeClr val="accent1"/>
            </a:glow>
          </a:effectLst>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7" idx="3"/>
          </p:cNvCxnSpPr>
          <p:nvPr/>
        </p:nvCxnSpPr>
        <p:spPr>
          <a:xfrm flipH="1">
            <a:off x="7452320" y="2708920"/>
            <a:ext cx="1080120" cy="2592288"/>
          </a:xfrm>
          <a:prstGeom prst="straightConnector1">
            <a:avLst/>
          </a:prstGeom>
          <a:ln w="34925">
            <a:solidFill>
              <a:schemeClr val="tx1">
                <a:lumMod val="95000"/>
                <a:lumOff val="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6748190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rtl="1"/>
            <a:r>
              <a:rPr lang="fa-IR" sz="2800" dirty="0" smtClean="0"/>
              <a:t>                      نحوه </a:t>
            </a:r>
            <a:r>
              <a:rPr lang="fa-IR" sz="2800" dirty="0"/>
              <a:t>استخراج جمعیت گروه هدف برنامه سالمندان:</a:t>
            </a:r>
            <a:endParaRPr lang="en-US" sz="2800" dirty="0"/>
          </a:p>
        </p:txBody>
      </p:sp>
      <p:sp>
        <p:nvSpPr>
          <p:cNvPr id="5" name="Text Placeholder 3"/>
          <p:cNvSpPr>
            <a:spLocks noGrp="1"/>
          </p:cNvSpPr>
          <p:nvPr>
            <p:ph idx="1"/>
          </p:nvPr>
        </p:nvSpPr>
        <p:spPr>
          <a:xfrm>
            <a:off x="378749" y="1124744"/>
            <a:ext cx="8734450" cy="1059881"/>
          </a:xfrm>
        </p:spPr>
        <p:txBody>
          <a:bodyPr/>
          <a:lstStyle/>
          <a:p>
            <a:pPr algn="r" rtl="1"/>
            <a:r>
              <a:rPr lang="fa-IR" sz="2000" dirty="0">
                <a:solidFill>
                  <a:schemeClr val="tx1"/>
                </a:solidFill>
                <a:cs typeface="2  Mitra" pitchFamily="2" charset="-78"/>
              </a:rPr>
              <a:t>از منوی ثبت نام و سرشماری          </a:t>
            </a:r>
            <a:r>
              <a:rPr lang="fa-IR" sz="2000" dirty="0" smtClean="0">
                <a:solidFill>
                  <a:schemeClr val="tx1"/>
                </a:solidFill>
                <a:cs typeface="2  Mitra" pitchFamily="2" charset="-78"/>
              </a:rPr>
              <a:t>   فهرست </a:t>
            </a:r>
            <a:r>
              <a:rPr lang="fa-IR" sz="2000" dirty="0">
                <a:solidFill>
                  <a:schemeClr val="tx1"/>
                </a:solidFill>
                <a:cs typeface="2  Mitra" pitchFamily="2" charset="-78"/>
              </a:rPr>
              <a:t>خدمت گیرندگان وارد شده و </a:t>
            </a:r>
            <a:r>
              <a:rPr lang="fa-IR" sz="2000" dirty="0" smtClean="0">
                <a:solidFill>
                  <a:schemeClr val="tx1"/>
                </a:solidFill>
                <a:cs typeface="2  Mitra" pitchFamily="2" charset="-78"/>
              </a:rPr>
              <a:t>با مشخص </a:t>
            </a:r>
            <a:r>
              <a:rPr lang="fa-IR" sz="2000" dirty="0">
                <a:solidFill>
                  <a:schemeClr val="tx1"/>
                </a:solidFill>
                <a:cs typeface="2  Mitra" pitchFamily="2" charset="-78"/>
              </a:rPr>
              <a:t>نمودن سن مورد نظر، گروه های </a:t>
            </a:r>
            <a:r>
              <a:rPr lang="fa-IR" sz="2000" dirty="0" smtClean="0">
                <a:solidFill>
                  <a:schemeClr val="tx1"/>
                </a:solidFill>
                <a:cs typeface="2  Mitra" pitchFamily="2" charset="-78"/>
              </a:rPr>
              <a:t> هدف </a:t>
            </a:r>
            <a:r>
              <a:rPr lang="fa-IR" sz="2000" dirty="0">
                <a:solidFill>
                  <a:schemeClr val="tx1"/>
                </a:solidFill>
                <a:cs typeface="2  Mitra" pitchFamily="2" charset="-78"/>
              </a:rPr>
              <a:t>را جستجو می نمائیم.</a:t>
            </a:r>
          </a:p>
          <a:p>
            <a:endParaRPr lang="fa-IR" dirty="0"/>
          </a:p>
        </p:txBody>
      </p:sp>
      <p:pic>
        <p:nvPicPr>
          <p:cNvPr id="1028" name="Picture 4" descr="C:\Users\Administrator\Desktop\22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060848"/>
            <a:ext cx="9144000" cy="4797152"/>
          </a:xfrm>
          <a:prstGeom prst="rect">
            <a:avLst/>
          </a:prstGeom>
          <a:noFill/>
          <a:extLst>
            <a:ext uri="{909E8E84-426E-40DD-AFC4-6F175D3DCCD1}">
              <a14:hiddenFill xmlns:a14="http://schemas.microsoft.com/office/drawing/2010/main">
                <a:solidFill>
                  <a:srgbClr val="FFFFFF"/>
                </a:solidFill>
              </a14:hiddenFill>
            </a:ext>
          </a:extLst>
        </p:spPr>
      </p:pic>
      <p:sp>
        <p:nvSpPr>
          <p:cNvPr id="8" name="Left Arrow 7"/>
          <p:cNvSpPr/>
          <p:nvPr/>
        </p:nvSpPr>
        <p:spPr>
          <a:xfrm rot="-60000">
            <a:off x="6325765" y="1184508"/>
            <a:ext cx="665317" cy="360000"/>
          </a:xfrm>
          <a:prstGeom prst="leftArrow">
            <a:avLst/>
          </a:prstGeom>
          <a:solidFill>
            <a:schemeClr val="accent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p>
        </p:txBody>
      </p:sp>
    </p:spTree>
    <p:extLst>
      <p:ext uri="{BB962C8B-B14F-4D97-AF65-F5344CB8AC3E}">
        <p14:creationId xmlns:p14="http://schemas.microsoft.com/office/powerpoint/2010/main" val="14532270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800" dirty="0"/>
              <a:t>نحوه و مسیر استخراج شاخص در برنامه سالمندان</a:t>
            </a:r>
            <a:r>
              <a:rPr lang="fa-IR" sz="2800" dirty="0" smtClean="0"/>
              <a:t>:     </a:t>
            </a:r>
            <a:r>
              <a:rPr lang="fa-IR" dirty="0"/>
              <a:t/>
            </a:r>
            <a:br>
              <a:rPr lang="fa-IR" dirty="0"/>
            </a:br>
            <a:endParaRPr lang="en-US" dirty="0"/>
          </a:p>
        </p:txBody>
      </p:sp>
      <p:sp>
        <p:nvSpPr>
          <p:cNvPr id="3" name="Content Placeholder 2"/>
          <p:cNvSpPr>
            <a:spLocks noGrp="1"/>
          </p:cNvSpPr>
          <p:nvPr>
            <p:ph idx="1"/>
          </p:nvPr>
        </p:nvSpPr>
        <p:spPr>
          <a:xfrm>
            <a:off x="457200" y="1124744"/>
            <a:ext cx="8229600" cy="1152128"/>
          </a:xfrm>
        </p:spPr>
        <p:txBody>
          <a:bodyPr/>
          <a:lstStyle/>
          <a:p>
            <a:pPr algn="ctr"/>
            <a:r>
              <a:rPr lang="fa-IR" dirty="0">
                <a:solidFill>
                  <a:schemeClr val="tx1"/>
                </a:solidFill>
                <a:cs typeface="2  Mitra" pitchFamily="2" charset="-78"/>
              </a:rPr>
              <a:t>از منوی گزارشها          </a:t>
            </a:r>
            <a:r>
              <a:rPr lang="fa-IR" dirty="0" smtClean="0">
                <a:solidFill>
                  <a:schemeClr val="tx1"/>
                </a:solidFill>
                <a:cs typeface="2  Mitra" pitchFamily="2" charset="-78"/>
              </a:rPr>
              <a:t> گزارش </a:t>
            </a:r>
            <a:r>
              <a:rPr lang="fa-IR" dirty="0">
                <a:solidFill>
                  <a:schemeClr val="tx1"/>
                </a:solidFill>
                <a:cs typeface="2  Mitra" pitchFamily="2" charset="-78"/>
              </a:rPr>
              <a:t>مراقبت ها          مراقبت های انجام شده را کلیک  و سپس کد خدمتی </a:t>
            </a:r>
            <a:r>
              <a:rPr lang="fa-IR" dirty="0" smtClean="0">
                <a:solidFill>
                  <a:schemeClr val="tx1"/>
                </a:solidFill>
                <a:cs typeface="2  Mitra" pitchFamily="2" charset="-78"/>
              </a:rPr>
              <a:t>            </a:t>
            </a:r>
            <a:r>
              <a:rPr lang="fa-IR" dirty="0">
                <a:solidFill>
                  <a:schemeClr val="tx1"/>
                </a:solidFill>
                <a:cs typeface="2  Mitra" pitchFamily="2" charset="-78"/>
              </a:rPr>
              <a:t>( کد تغذیه 6423، کدفشارخون 6550 ، کد سقوط 6560 و کد افسردگی 6570 ) و بازه زمانی انتخاب نموده  </a:t>
            </a:r>
            <a:r>
              <a:rPr lang="fa-IR" dirty="0" smtClean="0">
                <a:solidFill>
                  <a:schemeClr val="tx1"/>
                </a:solidFill>
                <a:cs typeface="2  Mitra" pitchFamily="2" charset="-78"/>
              </a:rPr>
              <a:t>سپس  گزارشگیری </a:t>
            </a:r>
            <a:r>
              <a:rPr lang="fa-IR" dirty="0">
                <a:solidFill>
                  <a:schemeClr val="tx1"/>
                </a:solidFill>
                <a:cs typeface="2  Mitra" pitchFamily="2" charset="-78"/>
              </a:rPr>
              <a:t>صورت می گیرد. </a:t>
            </a:r>
          </a:p>
          <a:p>
            <a:endParaRPr lang="en-US" dirty="0"/>
          </a:p>
        </p:txBody>
      </p:sp>
      <p:sp>
        <p:nvSpPr>
          <p:cNvPr id="6" name="Left Arrow 5"/>
          <p:cNvSpPr/>
          <p:nvPr/>
        </p:nvSpPr>
        <p:spPr>
          <a:xfrm>
            <a:off x="6444208" y="1053198"/>
            <a:ext cx="539984" cy="324000"/>
          </a:xfrm>
          <a:prstGeom prst="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a:off x="4644008" y="1053198"/>
            <a:ext cx="540000" cy="324000"/>
          </a:xfrm>
          <a:prstGeom prst="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C:\Users\Administrator\Desktop\2222.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132856"/>
            <a:ext cx="9144000" cy="47251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99455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sz="2800" dirty="0"/>
              <a:t> نحوه استخراج جمعیت گروه هدف برنامه سالمندان</a:t>
            </a:r>
            <a:r>
              <a:rPr lang="fa-IR" sz="2800" dirty="0" smtClean="0"/>
              <a:t>:       </a:t>
            </a:r>
            <a:endParaRPr lang="en-US" sz="2800" dirty="0"/>
          </a:p>
        </p:txBody>
      </p:sp>
      <p:sp>
        <p:nvSpPr>
          <p:cNvPr id="3" name="Content Placeholder 2"/>
          <p:cNvSpPr>
            <a:spLocks noGrp="1"/>
          </p:cNvSpPr>
          <p:nvPr>
            <p:ph idx="1"/>
          </p:nvPr>
        </p:nvSpPr>
        <p:spPr>
          <a:xfrm>
            <a:off x="683568" y="1556792"/>
            <a:ext cx="8229600" cy="288032"/>
          </a:xfrm>
        </p:spPr>
        <p:txBody>
          <a:bodyPr/>
          <a:lstStyle/>
          <a:p>
            <a:pPr algn="ctr"/>
            <a:r>
              <a:rPr lang="fa-IR" dirty="0">
                <a:solidFill>
                  <a:schemeClr val="tx1"/>
                </a:solidFill>
                <a:cs typeface="2  Mitra" pitchFamily="2" charset="-78"/>
              </a:rPr>
              <a:t>از منوی </a:t>
            </a:r>
            <a:r>
              <a:rPr lang="fa-IR" dirty="0" smtClean="0">
                <a:solidFill>
                  <a:schemeClr val="tx1"/>
                </a:solidFill>
                <a:cs typeface="2  Mitra" pitchFamily="2" charset="-78"/>
              </a:rPr>
              <a:t>گزارشها             گزارش </a:t>
            </a:r>
            <a:r>
              <a:rPr lang="fa-IR" dirty="0">
                <a:solidFill>
                  <a:schemeClr val="tx1"/>
                </a:solidFill>
                <a:cs typeface="2  Mitra" pitchFamily="2" charset="-78"/>
              </a:rPr>
              <a:t>مراقبت ها  </a:t>
            </a:r>
            <a:r>
              <a:rPr lang="fa-IR" dirty="0" smtClean="0">
                <a:solidFill>
                  <a:schemeClr val="tx1"/>
                </a:solidFill>
                <a:cs typeface="2  Mitra" pitchFamily="2" charset="-78"/>
              </a:rPr>
              <a:t>         گزارش </a:t>
            </a:r>
            <a:r>
              <a:rPr lang="fa-IR" dirty="0">
                <a:solidFill>
                  <a:schemeClr val="tx1"/>
                </a:solidFill>
                <a:cs typeface="2  Mitra" pitchFamily="2" charset="-78"/>
              </a:rPr>
              <a:t>تشخیص ها نوع خدمت انتخاب و گزارشگیری </a:t>
            </a:r>
            <a:r>
              <a:rPr lang="fa-IR" dirty="0" smtClean="0">
                <a:solidFill>
                  <a:schemeClr val="tx1"/>
                </a:solidFill>
                <a:cs typeface="2  Mitra" pitchFamily="2" charset="-78"/>
              </a:rPr>
              <a:t>       صورت </a:t>
            </a:r>
            <a:r>
              <a:rPr lang="fa-IR" dirty="0">
                <a:solidFill>
                  <a:schemeClr val="tx1"/>
                </a:solidFill>
                <a:cs typeface="2  Mitra" pitchFamily="2" charset="-78"/>
              </a:rPr>
              <a:t>می گیرد. </a:t>
            </a:r>
          </a:p>
          <a:p>
            <a:endParaRPr lang="en-US" dirty="0"/>
          </a:p>
        </p:txBody>
      </p:sp>
      <p:pic>
        <p:nvPicPr>
          <p:cNvPr id="3074" name="Picture 2" descr="C:\Users\Administrator\Desktop\3333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844824"/>
            <a:ext cx="9144000" cy="5013176"/>
          </a:xfrm>
          <a:prstGeom prst="rect">
            <a:avLst/>
          </a:prstGeom>
          <a:noFill/>
          <a:extLst>
            <a:ext uri="{909E8E84-426E-40DD-AFC4-6F175D3DCCD1}">
              <a14:hiddenFill xmlns:a14="http://schemas.microsoft.com/office/drawing/2010/main">
                <a:solidFill>
                  <a:srgbClr val="FFFFFF"/>
                </a:solidFill>
              </a14:hiddenFill>
            </a:ext>
          </a:extLst>
        </p:spPr>
      </p:pic>
      <p:sp>
        <p:nvSpPr>
          <p:cNvPr id="6" name="Left Arrow 5"/>
          <p:cNvSpPr/>
          <p:nvPr/>
        </p:nvSpPr>
        <p:spPr>
          <a:xfrm>
            <a:off x="6972244" y="1226647"/>
            <a:ext cx="539984" cy="324000"/>
          </a:xfrm>
          <a:prstGeom prst="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Left Arrow 6"/>
          <p:cNvSpPr/>
          <p:nvPr/>
        </p:nvSpPr>
        <p:spPr>
          <a:xfrm>
            <a:off x="5035573" y="1170114"/>
            <a:ext cx="539984" cy="324000"/>
          </a:xfrm>
          <a:prstGeom prst="left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445499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fa-IR" dirty="0" smtClean="0"/>
              <a:t>        نحوه </a:t>
            </a:r>
            <a:r>
              <a:rPr lang="fa-IR" dirty="0"/>
              <a:t>محاسبه شاخص ها : </a:t>
            </a:r>
            <a:r>
              <a:rPr lang="fa-IR" dirty="0" smtClean="0"/>
              <a:t>    </a:t>
            </a:r>
            <a:endParaRPr lang="en-US" dirty="0"/>
          </a:p>
        </p:txBody>
      </p:sp>
      <p:graphicFrame>
        <p:nvGraphicFramePr>
          <p:cNvPr id="9" name="Content Placeholder 4"/>
          <p:cNvGraphicFramePr>
            <a:graphicFrameLocks noGrp="1"/>
          </p:cNvGraphicFramePr>
          <p:nvPr>
            <p:ph idx="1"/>
            <p:extLst>
              <p:ext uri="{D42A27DB-BD31-4B8C-83A1-F6EECF244321}">
                <p14:modId xmlns:p14="http://schemas.microsoft.com/office/powerpoint/2010/main" val="3011405023"/>
              </p:ext>
            </p:extLst>
          </p:nvPr>
        </p:nvGraphicFramePr>
        <p:xfrm>
          <a:off x="-1" y="1052736"/>
          <a:ext cx="9144000" cy="5814959"/>
        </p:xfrm>
        <a:graphic>
          <a:graphicData uri="http://schemas.openxmlformats.org/drawingml/2006/table">
            <a:tbl>
              <a:tblPr firstRow="1" bandRow="1">
                <a:tableStyleId>{5C22544A-7EE6-4342-B048-85BDC9FD1C3A}</a:tableStyleId>
              </a:tblPr>
              <a:tblGrid>
                <a:gridCol w="3048000"/>
                <a:gridCol w="3048000"/>
                <a:gridCol w="3048000"/>
              </a:tblGrid>
              <a:tr h="664776">
                <a:tc gridSpan="2">
                  <a:txBody>
                    <a:bodyPr/>
                    <a:lstStyle/>
                    <a:p>
                      <a:pPr algn="ctr"/>
                      <a:endParaRPr lang="fa-IR" baseline="0" dirty="0" smtClean="0"/>
                    </a:p>
                    <a:p>
                      <a:pPr algn="ctr"/>
                      <a:r>
                        <a:rPr lang="fa-IR" baseline="0" dirty="0" smtClean="0"/>
                        <a:t> نحوه محاسبه شاخص</a:t>
                      </a:r>
                      <a:endParaRPr lang="en-US" dirty="0"/>
                    </a:p>
                  </a:txBody>
                  <a:tcP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tc hMerge="1">
                  <a:txBody>
                    <a:bodyPr/>
                    <a:lstStyle/>
                    <a:p>
                      <a:endParaRPr lang="en-US" dirty="0"/>
                    </a:p>
                  </a:txBody>
                  <a:tcPr/>
                </a:tc>
                <a:tc>
                  <a:txBody>
                    <a:bodyPr/>
                    <a:lstStyle/>
                    <a:p>
                      <a:pPr algn="ctr"/>
                      <a:r>
                        <a:rPr lang="fa-IR" sz="1800" dirty="0" smtClean="0"/>
                        <a:t>مراقبت</a:t>
                      </a:r>
                      <a:r>
                        <a:rPr lang="fa-IR" sz="1800" baseline="0" dirty="0" smtClean="0"/>
                        <a:t> های ادغام یافته سلامت       سالمندان </a:t>
                      </a:r>
                      <a:endParaRPr lang="en-US" sz="1800" dirty="0"/>
                    </a:p>
                  </a:txBody>
                  <a:tcP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r>
              <a:tr h="379872">
                <a:tc>
                  <a:txBody>
                    <a:bodyPr/>
                    <a:lstStyle/>
                    <a:p>
                      <a:pPr algn="ctr"/>
                      <a:r>
                        <a:rPr lang="fa-IR" b="1" dirty="0" smtClean="0"/>
                        <a:t>مخرج کسر</a:t>
                      </a:r>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b="1" dirty="0" smtClean="0"/>
                        <a:t>صورت کسر</a:t>
                      </a:r>
                      <a:endParaRPr lang="en-US"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sz="1800" b="1" dirty="0" smtClean="0"/>
                        <a:t>عنوان مراقبت</a:t>
                      </a:r>
                      <a:endParaRPr lang="en-US" sz="18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01783">
                <a:tc>
                  <a:txBody>
                    <a:bodyPr/>
                    <a:lstStyle/>
                    <a:p>
                      <a:pPr algn="ctr"/>
                      <a:r>
                        <a:rPr lang="fa-IR" sz="1200" b="1" dirty="0" smtClean="0"/>
                        <a:t>جمعیت کل سالمندان تحت پوشش *100</a:t>
                      </a:r>
                      <a:endParaRPr lang="en-US" sz="12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sz="1200" b="1" dirty="0" smtClean="0"/>
                        <a:t>تعداد سالمندان مراقبت شده از نظر تغذیه</a:t>
                      </a: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sz="1200" b="1" dirty="0" smtClean="0"/>
                        <a:t>غربالگری</a:t>
                      </a:r>
                      <a:r>
                        <a:rPr lang="fa-IR" sz="1200" b="1" baseline="0" dirty="0" smtClean="0"/>
                        <a:t> تغذیه در سالمندان</a:t>
                      </a:r>
                      <a:r>
                        <a:rPr lang="fa-IR" sz="1200" b="1" dirty="0" smtClean="0"/>
                        <a:t> </a:t>
                      </a:r>
                      <a:endParaRPr lang="en-US" sz="12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59744">
                <a:tc>
                  <a:txBody>
                    <a:bodyPr/>
                    <a:lstStyle/>
                    <a:p>
                      <a:pPr algn="ctr"/>
                      <a:r>
                        <a:rPr lang="fa-IR" sz="1200" b="1" dirty="0" smtClean="0"/>
                        <a:t>جمعیت کل سالمندان تحت پوشش *100</a:t>
                      </a:r>
                      <a:endParaRPr lang="en-US" sz="12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1" hangingPunct="1">
                        <a:lnSpc>
                          <a:spcPct val="100000"/>
                        </a:lnSpc>
                        <a:spcBef>
                          <a:spcPts val="0"/>
                        </a:spcBef>
                        <a:spcAft>
                          <a:spcPts val="0"/>
                        </a:spcAft>
                        <a:buClrTx/>
                        <a:buSzTx/>
                        <a:buFontTx/>
                        <a:buNone/>
                        <a:tabLst/>
                        <a:defRPr/>
                      </a:pPr>
                      <a:r>
                        <a:rPr lang="fa-IR" sz="1200" b="1" dirty="0" smtClean="0"/>
                        <a:t>تعداد سالمندان مراقبت شده از نظر تغذیه</a:t>
                      </a:r>
                      <a:endParaRPr lang="en-US" sz="1200" b="1" dirty="0" smtClean="0"/>
                    </a:p>
                    <a:p>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fa-IR" sz="1200" b="1" dirty="0" smtClean="0"/>
                        <a:t>طب ایرانی</a:t>
                      </a:r>
                      <a:endParaRPr lang="en-US" sz="12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44648">
                <a:tc>
                  <a:txBody>
                    <a:bodyPr/>
                    <a:lstStyle/>
                    <a:p>
                      <a:pPr marL="0" marR="0" indent="0" algn="ctr" defTabSz="457200" rtl="1" eaLnBrk="1" fontAlgn="auto" latinLnBrk="0" hangingPunct="1">
                        <a:lnSpc>
                          <a:spcPct val="100000"/>
                        </a:lnSpc>
                        <a:spcBef>
                          <a:spcPts val="0"/>
                        </a:spcBef>
                        <a:spcAft>
                          <a:spcPts val="0"/>
                        </a:spcAft>
                        <a:buClrTx/>
                        <a:buSzTx/>
                        <a:buFontTx/>
                        <a:buNone/>
                        <a:tabLst/>
                        <a:defRPr/>
                      </a:pPr>
                      <a:endParaRPr lang="fa-IR" sz="1200" b="1" dirty="0" smtClean="0"/>
                    </a:p>
                    <a:p>
                      <a:pPr marL="0" marR="0" indent="0" algn="ctr" defTabSz="457200" rtl="1" eaLnBrk="1" fontAlgn="auto" latinLnBrk="0" hangingPunct="1">
                        <a:lnSpc>
                          <a:spcPct val="100000"/>
                        </a:lnSpc>
                        <a:spcBef>
                          <a:spcPts val="0"/>
                        </a:spcBef>
                        <a:spcAft>
                          <a:spcPts val="0"/>
                        </a:spcAft>
                        <a:buClrTx/>
                        <a:buSzTx/>
                        <a:buFontTx/>
                        <a:buNone/>
                        <a:tabLst/>
                        <a:defRPr/>
                      </a:pPr>
                      <a:r>
                        <a:rPr lang="fa-IR" sz="1200" b="1" dirty="0" smtClean="0"/>
                        <a:t>ج</a:t>
                      </a:r>
                      <a:r>
                        <a:rPr lang="fa-IR" sz="1200" b="1" kern="1200" dirty="0" smtClean="0">
                          <a:solidFill>
                            <a:schemeClr val="dk1"/>
                          </a:solidFill>
                          <a:latin typeface="+mn-lt"/>
                          <a:ea typeface="+mn-ea"/>
                          <a:cs typeface="+mn-cs"/>
                        </a:rPr>
                        <a:t>معیت کل سالمندان تحت پوشش *100</a:t>
                      </a:r>
                      <a:endParaRPr lang="en-US" sz="1200" b="1" kern="1200" dirty="0" smtClean="0">
                        <a:solidFill>
                          <a:schemeClr val="dk1"/>
                        </a:solidFill>
                        <a:latin typeface="+mn-lt"/>
                        <a:ea typeface="+mn-ea"/>
                        <a:cs typeface="+mn-cs"/>
                      </a:endParaRPr>
                    </a:p>
                    <a:p>
                      <a:endParaRPr lang="en-US" b="1" dirty="0" smtClean="0"/>
                    </a:p>
                    <a:p>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a-IR" sz="1200" b="1" dirty="0" smtClean="0"/>
                    </a:p>
                    <a:p>
                      <a:pPr algn="ctr"/>
                      <a:r>
                        <a:rPr lang="fa-IR" sz="1200" b="1" dirty="0" smtClean="0"/>
                        <a:t>تعداد سالمندان مراقبت شده از نظر سقوط و عدم تعادل </a:t>
                      </a: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sz="1200" b="1" dirty="0" smtClean="0"/>
                    </a:p>
                    <a:p>
                      <a:pPr algn="ctr"/>
                      <a:r>
                        <a:rPr lang="fa-IR" sz="1200" b="1" dirty="0" smtClean="0"/>
                        <a:t>مراقبت از</a:t>
                      </a:r>
                      <a:r>
                        <a:rPr lang="fa-IR" sz="1200" b="1" baseline="0" dirty="0" smtClean="0"/>
                        <a:t> نظر سقوط و عدم تعادل</a:t>
                      </a:r>
                      <a:endParaRPr lang="en-US" sz="12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44648">
                <a:tc>
                  <a:txBody>
                    <a:bodyPr/>
                    <a:lstStyle/>
                    <a:p>
                      <a:pPr marL="0" marR="0" indent="0" algn="ctr" defTabSz="457200" rtl="1" eaLnBrk="1" fontAlgn="auto" latinLnBrk="0" hangingPunct="1">
                        <a:lnSpc>
                          <a:spcPct val="100000"/>
                        </a:lnSpc>
                        <a:spcBef>
                          <a:spcPts val="0"/>
                        </a:spcBef>
                        <a:spcAft>
                          <a:spcPts val="0"/>
                        </a:spcAft>
                        <a:buClrTx/>
                        <a:buSzTx/>
                        <a:buFontTx/>
                        <a:buNone/>
                        <a:tabLst/>
                        <a:defRPr/>
                      </a:pPr>
                      <a:endParaRPr lang="fa-IR" sz="1200" b="1" kern="1200" dirty="0" smtClean="0">
                        <a:solidFill>
                          <a:schemeClr val="dk1"/>
                        </a:solidFill>
                        <a:latin typeface="+mn-lt"/>
                        <a:ea typeface="+mn-ea"/>
                        <a:cs typeface="+mn-cs"/>
                      </a:endParaRPr>
                    </a:p>
                    <a:p>
                      <a:pPr marL="0" marR="0" indent="0" algn="ctr" defTabSz="457200" rtl="1" eaLnBrk="1" fontAlgn="auto" latinLnBrk="0" hangingPunct="1">
                        <a:lnSpc>
                          <a:spcPct val="100000"/>
                        </a:lnSpc>
                        <a:spcBef>
                          <a:spcPts val="0"/>
                        </a:spcBef>
                        <a:spcAft>
                          <a:spcPts val="0"/>
                        </a:spcAft>
                        <a:buClrTx/>
                        <a:buSzTx/>
                        <a:buFontTx/>
                        <a:buNone/>
                        <a:tabLst/>
                        <a:defRPr/>
                      </a:pPr>
                      <a:r>
                        <a:rPr lang="fa-IR" sz="1200" b="1" kern="1200" dirty="0" smtClean="0">
                          <a:solidFill>
                            <a:schemeClr val="dk1"/>
                          </a:solidFill>
                          <a:latin typeface="+mn-lt"/>
                          <a:ea typeface="+mn-ea"/>
                          <a:cs typeface="+mn-cs"/>
                        </a:rPr>
                        <a:t>جمعیت کل سالمندان تحت پوشش *100</a:t>
                      </a:r>
                      <a:endParaRPr lang="en-US" sz="1200" b="1" kern="1200" dirty="0" smtClean="0">
                        <a:solidFill>
                          <a:schemeClr val="dk1"/>
                        </a:solidFill>
                        <a:latin typeface="+mn-lt"/>
                        <a:ea typeface="+mn-ea"/>
                        <a:cs typeface="+mn-cs"/>
                      </a:endParaRPr>
                    </a:p>
                    <a:p>
                      <a:endParaRPr lang="en-US" b="1" dirty="0" smtClean="0"/>
                    </a:p>
                    <a:p>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r" defTabSz="457200" rtl="1" eaLnBrk="1" latinLnBrk="0" hangingPunct="1"/>
                      <a:endParaRPr lang="fa-IR" sz="1200" b="1" dirty="0" smtClean="0"/>
                    </a:p>
                    <a:p>
                      <a:pPr marL="0" algn="ctr" defTabSz="457200" rtl="1" eaLnBrk="1" latinLnBrk="0" hangingPunct="1"/>
                      <a:r>
                        <a:rPr lang="fa-IR" sz="1200" b="1" dirty="0" smtClean="0"/>
                        <a:t>تع</a:t>
                      </a:r>
                      <a:r>
                        <a:rPr lang="fa-IR" sz="1200" b="1" kern="1200" dirty="0" smtClean="0">
                          <a:solidFill>
                            <a:schemeClr val="dk1"/>
                          </a:solidFill>
                          <a:latin typeface="+mn-lt"/>
                          <a:ea typeface="+mn-ea"/>
                          <a:cs typeface="+mn-cs"/>
                        </a:rPr>
                        <a:t>داد سالمندان مراقبت شده از نظر افسردگی</a:t>
                      </a:r>
                      <a:endParaRPr lang="en-US" sz="1200" b="1" kern="1200" dirty="0">
                        <a:solidFill>
                          <a:schemeClr val="dk1"/>
                        </a:solidFill>
                        <a:latin typeface="+mn-lt"/>
                        <a:ea typeface="+mn-ea"/>
                        <a:cs typeface="+mn-cs"/>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sz="1200" b="1" dirty="0" smtClean="0"/>
                    </a:p>
                    <a:p>
                      <a:pPr algn="ctr"/>
                      <a:r>
                        <a:rPr lang="fa-IR" sz="1200" b="1" dirty="0" smtClean="0"/>
                        <a:t>غربالگری</a:t>
                      </a:r>
                      <a:r>
                        <a:rPr lang="fa-IR" sz="1200" b="1" baseline="0" dirty="0" smtClean="0"/>
                        <a:t> افسردگی سالمندان</a:t>
                      </a:r>
                      <a:endParaRPr lang="en-US" sz="12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044648">
                <a:tc>
                  <a:txBody>
                    <a:bodyPr/>
                    <a:lstStyle/>
                    <a:p>
                      <a:pPr marL="0" marR="0" indent="0" algn="ctr" defTabSz="457200" rtl="1" eaLnBrk="1" fontAlgn="auto" latinLnBrk="0" hangingPunct="1">
                        <a:lnSpc>
                          <a:spcPct val="100000"/>
                        </a:lnSpc>
                        <a:spcBef>
                          <a:spcPts val="0"/>
                        </a:spcBef>
                        <a:spcAft>
                          <a:spcPts val="0"/>
                        </a:spcAft>
                        <a:buClrTx/>
                        <a:buSzTx/>
                        <a:buFontTx/>
                        <a:buNone/>
                        <a:tabLst/>
                        <a:defRPr/>
                      </a:pPr>
                      <a:endParaRPr lang="fa-IR" sz="1200" b="1" kern="1200" dirty="0" smtClean="0">
                        <a:solidFill>
                          <a:schemeClr val="dk1"/>
                        </a:solidFill>
                        <a:latin typeface="+mn-lt"/>
                        <a:ea typeface="+mn-ea"/>
                        <a:cs typeface="+mn-cs"/>
                      </a:endParaRPr>
                    </a:p>
                    <a:p>
                      <a:pPr marL="0" marR="0" indent="0" algn="ctr" defTabSz="457200" rtl="1" eaLnBrk="1" fontAlgn="auto" latinLnBrk="0" hangingPunct="1">
                        <a:lnSpc>
                          <a:spcPct val="100000"/>
                        </a:lnSpc>
                        <a:spcBef>
                          <a:spcPts val="0"/>
                        </a:spcBef>
                        <a:spcAft>
                          <a:spcPts val="0"/>
                        </a:spcAft>
                        <a:buClrTx/>
                        <a:buSzTx/>
                        <a:buFontTx/>
                        <a:buNone/>
                        <a:tabLst/>
                        <a:defRPr/>
                      </a:pPr>
                      <a:r>
                        <a:rPr lang="fa-IR" sz="1200" b="1" kern="1200" dirty="0" smtClean="0">
                          <a:solidFill>
                            <a:schemeClr val="dk1"/>
                          </a:solidFill>
                          <a:latin typeface="+mn-lt"/>
                          <a:ea typeface="+mn-ea"/>
                          <a:cs typeface="+mn-cs"/>
                        </a:rPr>
                        <a:t>جمعیت کل سالمندان تحت پوشش *100</a:t>
                      </a:r>
                      <a:endParaRPr lang="en-US" sz="1200" b="1" kern="1200" dirty="0" smtClean="0">
                        <a:solidFill>
                          <a:schemeClr val="dk1"/>
                        </a:solidFill>
                        <a:latin typeface="+mn-lt"/>
                        <a:ea typeface="+mn-ea"/>
                        <a:cs typeface="+mn-cs"/>
                      </a:endParaRPr>
                    </a:p>
                    <a:p>
                      <a:endParaRPr lang="en-US" b="1" dirty="0" smtClean="0"/>
                    </a:p>
                    <a:p>
                      <a:endParaRPr lang="en-US"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fa-IR" sz="1200" b="1" dirty="0" smtClean="0"/>
                    </a:p>
                    <a:p>
                      <a:pPr algn="ctr"/>
                      <a:r>
                        <a:rPr lang="fa-IR" sz="1200" b="1" dirty="0" smtClean="0"/>
                        <a:t>تعداد سالمندان مراقبت شده از نظر خطرپذیری</a:t>
                      </a: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endParaRPr lang="fa-IR" sz="1200" b="1" dirty="0" smtClean="0"/>
                    </a:p>
                    <a:p>
                      <a:pPr algn="ctr"/>
                      <a:r>
                        <a:rPr lang="fa-IR" sz="1200" b="1" dirty="0" smtClean="0"/>
                        <a:t>شناسایی و طبقه بندی خطرپذیری سالمندان</a:t>
                      </a:r>
                      <a:endParaRPr lang="en-US" sz="12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74840">
                <a:tc>
                  <a:txBody>
                    <a:bodyPr/>
                    <a:lstStyle/>
                    <a:p>
                      <a:pPr algn="ctr"/>
                      <a:endParaRPr lang="fa-IR" sz="1200" b="1" dirty="0" smtClean="0"/>
                    </a:p>
                    <a:p>
                      <a:pPr algn="ctr"/>
                      <a:r>
                        <a:rPr lang="fa-IR" sz="1200" b="1" dirty="0" smtClean="0"/>
                        <a:t>جمعیت کل سالمندان تحت پوشش *100</a:t>
                      </a:r>
                      <a:endParaRPr lang="en-US" sz="1200" b="1" dirty="0"/>
                    </a:p>
                  </a:txBody>
                  <a:tcP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fa-IR" sz="1200" b="1" dirty="0" smtClean="0"/>
                        <a:t>تعداد سالمندان مراقبت شده از نظر خطرسنجی</a:t>
                      </a: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tc>
                  <a:txBody>
                    <a:bodyPr/>
                    <a:lstStyle/>
                    <a:p>
                      <a:pPr algn="ctr"/>
                      <a:r>
                        <a:rPr lang="fa-IR" sz="1200" b="1" dirty="0" smtClean="0"/>
                        <a:t>خطرسنجی</a:t>
                      </a:r>
                      <a:endParaRPr lang="en-US" sz="1200" b="1" dirty="0"/>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139284128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a-IR" dirty="0"/>
              <a:t> نحوه محاسبه شاخص ها : </a:t>
            </a:r>
            <a:r>
              <a:rPr lang="fa-IR" dirty="0" smtClean="0"/>
              <a:t>             </a:t>
            </a:r>
            <a:endParaRPr lang="en-US" dirty="0"/>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1526178567"/>
              </p:ext>
            </p:extLst>
          </p:nvPr>
        </p:nvGraphicFramePr>
        <p:xfrm>
          <a:off x="0" y="1124745"/>
          <a:ext cx="9144000" cy="5733254"/>
        </p:xfrm>
        <a:graphic>
          <a:graphicData uri="http://schemas.openxmlformats.org/drawingml/2006/table">
            <a:tbl>
              <a:tblPr firstRow="1" bandRow="1">
                <a:tableStyleId>{93296810-A885-4BE3-A3E7-6D5BEEA58F35}</a:tableStyleId>
              </a:tblPr>
              <a:tblGrid>
                <a:gridCol w="2806650"/>
                <a:gridCol w="3019595"/>
                <a:gridCol w="3317755"/>
              </a:tblGrid>
              <a:tr h="886711">
                <a:tc gridSpan="2">
                  <a:txBody>
                    <a:bodyPr/>
                    <a:lstStyle/>
                    <a:p>
                      <a:pPr algn="ctr"/>
                      <a:r>
                        <a:rPr lang="fa-IR" sz="1600" dirty="0" smtClean="0"/>
                        <a:t>نحوه محاسبه شاخص</a:t>
                      </a:r>
                      <a:endParaRPr lang="en-US" sz="1600" dirty="0"/>
                    </a:p>
                  </a:txBody>
                  <a:tcPr/>
                </a:tc>
                <a:tc hMerge="1">
                  <a:txBody>
                    <a:bodyPr/>
                    <a:lstStyle/>
                    <a:p>
                      <a:endParaRPr lang="en-US"/>
                    </a:p>
                  </a:txBody>
                  <a:tcPr/>
                </a:tc>
                <a:tc>
                  <a:txBody>
                    <a:bodyPr/>
                    <a:lstStyle/>
                    <a:p>
                      <a:r>
                        <a:rPr lang="fa-IR" sz="1600" dirty="0" smtClean="0"/>
                        <a:t>استخراج</a:t>
                      </a:r>
                      <a:r>
                        <a:rPr lang="fa-IR" sz="1600" baseline="0" dirty="0" smtClean="0"/>
                        <a:t> شاخص های برنامه سالمندان</a:t>
                      </a:r>
                      <a:endParaRPr lang="en-US" sz="1600" dirty="0"/>
                    </a:p>
                  </a:txBody>
                  <a:tcPr/>
                </a:tc>
              </a:tr>
              <a:tr h="886711">
                <a:tc>
                  <a:txBody>
                    <a:bodyPr/>
                    <a:lstStyle/>
                    <a:p>
                      <a:pPr algn="ctr"/>
                      <a:r>
                        <a:rPr lang="fa-IR" b="1" dirty="0" smtClean="0"/>
                        <a:t>مخرج کسر</a:t>
                      </a:r>
                      <a:endParaRPr lang="en-US" b="1" dirty="0"/>
                    </a:p>
                  </a:txBody>
                  <a:tcPr/>
                </a:tc>
                <a:tc>
                  <a:txBody>
                    <a:bodyPr/>
                    <a:lstStyle/>
                    <a:p>
                      <a:pPr algn="ctr"/>
                      <a:r>
                        <a:rPr lang="fa-IR" b="1" dirty="0" smtClean="0"/>
                        <a:t>صورت کسر</a:t>
                      </a:r>
                      <a:endParaRPr lang="en-US" b="1" dirty="0"/>
                    </a:p>
                  </a:txBody>
                  <a:tcPr/>
                </a:tc>
                <a:tc>
                  <a:txBody>
                    <a:bodyPr/>
                    <a:lstStyle/>
                    <a:p>
                      <a:pPr algn="ctr"/>
                      <a:r>
                        <a:rPr lang="fa-IR" b="1" dirty="0" smtClean="0"/>
                        <a:t>عنوان شاخص</a:t>
                      </a:r>
                      <a:endParaRPr lang="en-US" b="1" dirty="0"/>
                    </a:p>
                  </a:txBody>
                  <a:tcPr/>
                </a:tc>
              </a:tr>
              <a:tr h="886711">
                <a:tc>
                  <a:txBody>
                    <a:bodyPr/>
                    <a:lstStyle/>
                    <a:p>
                      <a:pPr algn="ctr"/>
                      <a:r>
                        <a:rPr lang="fa-IR" sz="1800" b="1" dirty="0" smtClean="0"/>
                        <a:t>کل جمعیت تحت پوشش *100</a:t>
                      </a:r>
                      <a:endParaRPr lang="en-US" sz="1800" b="1" dirty="0"/>
                    </a:p>
                  </a:txBody>
                  <a:tcPr/>
                </a:tc>
                <a:tc>
                  <a:txBody>
                    <a:bodyPr/>
                    <a:lstStyle/>
                    <a:p>
                      <a:pPr algn="r"/>
                      <a:r>
                        <a:rPr lang="fa-IR" sz="1800" b="1" dirty="0" smtClean="0"/>
                        <a:t>تعداد سالمندان تحت پوشش</a:t>
                      </a:r>
                      <a:endParaRPr lang="en-US" sz="1800" b="1" dirty="0"/>
                    </a:p>
                  </a:txBody>
                  <a:tcPr/>
                </a:tc>
                <a:tc>
                  <a:txBody>
                    <a:bodyPr/>
                    <a:lstStyle/>
                    <a:p>
                      <a:pPr algn="ctr"/>
                      <a:r>
                        <a:rPr lang="fa-IR" sz="1800" b="1" dirty="0" smtClean="0"/>
                        <a:t>درصد جمعیت سالمندان</a:t>
                      </a:r>
                      <a:endParaRPr lang="en-US" sz="1800" b="1" dirty="0"/>
                    </a:p>
                  </a:txBody>
                  <a:tcPr/>
                </a:tc>
              </a:tr>
              <a:tr h="1093205">
                <a:tc>
                  <a:txBody>
                    <a:bodyPr/>
                    <a:lstStyle/>
                    <a:p>
                      <a:pPr algn="ctr"/>
                      <a:r>
                        <a:rPr lang="fa-IR" sz="1800" b="1" dirty="0" smtClean="0"/>
                        <a:t>کل سالمندان مراقبت شده از نظر  شناسایی و طبقه بندی خطرپذیری سالمندن *100</a:t>
                      </a:r>
                      <a:endParaRPr lang="en-US" sz="1800" b="1" dirty="0"/>
                    </a:p>
                  </a:txBody>
                  <a:tcPr/>
                </a:tc>
                <a:tc>
                  <a:txBody>
                    <a:bodyPr/>
                    <a:lstStyle/>
                    <a:p>
                      <a:pPr algn="ctr"/>
                      <a:r>
                        <a:rPr lang="fa-IR" sz="1800" b="1" dirty="0" smtClean="0"/>
                        <a:t>تعداد سالمندان</a:t>
                      </a:r>
                      <a:r>
                        <a:rPr lang="fa-IR" sz="1800" b="1" baseline="0" dirty="0" smtClean="0"/>
                        <a:t> بسیار پرخطر شناسایی شده</a:t>
                      </a:r>
                      <a:endParaRPr lang="en-US" sz="1800" b="1" dirty="0"/>
                    </a:p>
                  </a:txBody>
                  <a:tcPr/>
                </a:tc>
                <a:tc>
                  <a:txBody>
                    <a:bodyPr/>
                    <a:lstStyle/>
                    <a:p>
                      <a:pPr algn="ctr"/>
                      <a:r>
                        <a:rPr lang="fa-IR" sz="1800" b="1" dirty="0" smtClean="0"/>
                        <a:t>درصد سالمندان بسیار پرخطر</a:t>
                      </a:r>
                      <a:endParaRPr lang="en-US" sz="1800" b="1" dirty="0"/>
                    </a:p>
                  </a:txBody>
                  <a:tcPr/>
                </a:tc>
              </a:tr>
              <a:tr h="1093205">
                <a:tc>
                  <a:txBody>
                    <a:bodyPr/>
                    <a:lstStyle/>
                    <a:p>
                      <a:pPr algn="ctr"/>
                      <a:r>
                        <a:rPr lang="fa-IR" sz="1800" b="1" dirty="0" smtClean="0"/>
                        <a:t>کل سالمندان مراقبت شده از نظر  شناسایی و طبقه بندی خطرپذیری سالمندن *100  </a:t>
                      </a:r>
                      <a:endParaRPr lang="en-US" sz="1800" b="1" dirty="0"/>
                    </a:p>
                  </a:txBody>
                  <a:tcPr/>
                </a:tc>
                <a:tc>
                  <a:txBody>
                    <a:bodyPr/>
                    <a:lstStyle/>
                    <a:p>
                      <a:pPr algn="ctr"/>
                      <a:r>
                        <a:rPr lang="fa-IR" sz="1800" b="1" dirty="0" smtClean="0"/>
                        <a:t>تعداد سالمندان</a:t>
                      </a:r>
                      <a:r>
                        <a:rPr lang="fa-IR" sz="1800" b="1" baseline="0" dirty="0" smtClean="0"/>
                        <a:t> پرخطر شناسایی شده</a:t>
                      </a:r>
                      <a:endParaRPr lang="en-US" sz="1800" b="1" dirty="0"/>
                    </a:p>
                  </a:txBody>
                  <a:tcPr/>
                </a:tc>
                <a:tc>
                  <a:txBody>
                    <a:bodyPr/>
                    <a:lstStyle/>
                    <a:p>
                      <a:pPr algn="ctr"/>
                      <a:r>
                        <a:rPr lang="fa-IR" sz="1800" b="1" dirty="0" smtClean="0"/>
                        <a:t>درصد سالمندان پرخطر</a:t>
                      </a:r>
                      <a:endParaRPr lang="en-US" sz="1800" b="1" dirty="0"/>
                    </a:p>
                  </a:txBody>
                  <a:tcPr/>
                </a:tc>
              </a:tr>
              <a:tr h="886711">
                <a:tc>
                  <a:txBody>
                    <a:bodyPr/>
                    <a:lstStyle/>
                    <a:p>
                      <a:pPr algn="ctr"/>
                      <a:r>
                        <a:rPr lang="fa-IR" sz="1800" b="1" dirty="0" smtClean="0"/>
                        <a:t>کل جمعیت سالمندان تحت پوشش *100</a:t>
                      </a:r>
                      <a:endParaRPr lang="en-US" sz="1800" b="1" dirty="0"/>
                    </a:p>
                  </a:txBody>
                  <a:tcPr/>
                </a:tc>
                <a:tc>
                  <a:txBody>
                    <a:bodyPr/>
                    <a:lstStyle/>
                    <a:p>
                      <a:pPr algn="ctr"/>
                      <a:r>
                        <a:rPr lang="fa-IR" sz="1800" b="1" dirty="0" smtClean="0"/>
                        <a:t>تعداد سالمندان آموزش دیده </a:t>
                      </a:r>
                      <a:endParaRPr lang="en-US" sz="1800" b="1" dirty="0"/>
                    </a:p>
                  </a:txBody>
                  <a:tcPr/>
                </a:tc>
                <a:tc>
                  <a:txBody>
                    <a:bodyPr/>
                    <a:lstStyle/>
                    <a:p>
                      <a:pPr algn="ctr"/>
                      <a:r>
                        <a:rPr lang="fa-IR" sz="1800" b="1" dirty="0" smtClean="0"/>
                        <a:t>درصد سالمندان آموزش دیده </a:t>
                      </a:r>
                      <a:endParaRPr lang="en-US" sz="1800" b="1" dirty="0"/>
                    </a:p>
                  </a:txBody>
                  <a:tcPr/>
                </a:tc>
              </a:tr>
            </a:tbl>
          </a:graphicData>
        </a:graphic>
      </p:graphicFrame>
    </p:spTree>
    <p:extLst>
      <p:ext uri="{BB962C8B-B14F-4D97-AF65-F5344CB8AC3E}">
        <p14:creationId xmlns:p14="http://schemas.microsoft.com/office/powerpoint/2010/main" val="258809041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rtl="1"/>
            <a:r>
              <a:rPr lang="fa-IR" dirty="0" smtClean="0"/>
              <a:t>            انتظارات </a:t>
            </a:r>
            <a:r>
              <a:rPr lang="fa-IR" dirty="0"/>
              <a:t>برنامه سالمندان از تیم سلامت:</a:t>
            </a:r>
            <a:endParaRPr lang="en-US" dirty="0"/>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3429000"/>
            <a:ext cx="3887416" cy="3429000"/>
          </a:xfrm>
          <a:prstGeom prst="rect">
            <a:avLst/>
          </a:prstGeom>
        </p:spPr>
      </p:pic>
      <p:sp>
        <p:nvSpPr>
          <p:cNvPr id="9" name="TextBox 8"/>
          <p:cNvSpPr txBox="1"/>
          <p:nvPr/>
        </p:nvSpPr>
        <p:spPr>
          <a:xfrm>
            <a:off x="344635" y="1124742"/>
            <a:ext cx="8784976" cy="3139321"/>
          </a:xfrm>
          <a:prstGeom prst="rect">
            <a:avLst/>
          </a:prstGeom>
          <a:noFill/>
        </p:spPr>
        <p:txBody>
          <a:bodyPr wrap="square" rtlCol="0">
            <a:spAutoFit/>
          </a:bodyPr>
          <a:lstStyle/>
          <a:p>
            <a:pPr marL="285750" lvl="0" indent="-285750" algn="just" rtl="1">
              <a:buFont typeface="Arial" panose="020B0604020202020204" pitchFamily="34" charset="0"/>
              <a:buChar char="•"/>
            </a:pPr>
            <a:r>
              <a:rPr lang="fa-IR" dirty="0">
                <a:cs typeface="2  Mitra" pitchFamily="2" charset="-78"/>
              </a:rPr>
              <a:t>انجام مراقبت های ادغام یافته سلامت سالمندان توسط بهورز / مراقب سلامت در مراکز خدمات جامع سلامت ، پایگاه وخانه های </a:t>
            </a:r>
            <a:r>
              <a:rPr lang="fa-IR" dirty="0" smtClean="0">
                <a:cs typeface="2  Mitra" pitchFamily="2" charset="-78"/>
              </a:rPr>
              <a:t>    بهداشت </a:t>
            </a:r>
            <a:r>
              <a:rPr lang="fa-IR" dirty="0">
                <a:cs typeface="2  Mitra" pitchFamily="2" charset="-78"/>
              </a:rPr>
              <a:t>طبق بوکلت سلامت سالمندان ویژه غیر پزشک در سامانه سیب و ارجاع موارد مشکل دار به پزشک  </a:t>
            </a:r>
            <a:r>
              <a:rPr lang="fa-IR" dirty="0" smtClean="0">
                <a:cs typeface="2  Mitra" pitchFamily="2" charset="-78"/>
              </a:rPr>
              <a:t> </a:t>
            </a:r>
          </a:p>
          <a:p>
            <a:pPr marL="285750" indent="-285750" algn="just" rtl="1">
              <a:buFont typeface="Arial" panose="020B0604020202020204" pitchFamily="34" charset="0"/>
              <a:buChar char="•"/>
            </a:pPr>
            <a:r>
              <a:rPr lang="fa-IR" dirty="0" smtClean="0">
                <a:cs typeface="2  Mitra" pitchFamily="2" charset="-78"/>
              </a:rPr>
              <a:t>انجام مراقبت و ویزیت موارد مشکل دار ارجاع شده از سوی مراقب سلامت و بهورز در مراکز خدمات جامع سلامت ،پایگاه وخانه های بهداشت توسط پزشک و در صورت نیاز  ارجاع به سطوح تخصصی و ارسال پسخوراند به غیر پزشک جهت مراقبت و پیگیری های   بعدی</a:t>
            </a:r>
          </a:p>
          <a:p>
            <a:pPr marL="285750" indent="-285750" algn="just" rtl="1">
              <a:buFont typeface="Arial" panose="020B0604020202020204" pitchFamily="34" charset="0"/>
              <a:buChar char="•"/>
            </a:pPr>
            <a:r>
              <a:rPr lang="fa-IR" dirty="0" smtClean="0">
                <a:cs typeface="2  Mitra" pitchFamily="2" charset="-78"/>
              </a:rPr>
              <a:t>آموزش </a:t>
            </a:r>
            <a:r>
              <a:rPr lang="fa-IR" dirty="0">
                <a:cs typeface="2  Mitra" pitchFamily="2" charset="-78"/>
              </a:rPr>
              <a:t>بهبود شیوه زندگی سالم در دوران سالمندی طبق بسته و کتاب های آموزشی برنامه به سالمندان و خانواده های دارای سالمند.</a:t>
            </a:r>
          </a:p>
          <a:p>
            <a:pPr marL="285750" indent="-285750" algn="just" rtl="1">
              <a:buFont typeface="Arial" panose="020B0604020202020204" pitchFamily="34" charset="0"/>
              <a:buChar char="•"/>
            </a:pPr>
            <a:r>
              <a:rPr lang="fa-IR" dirty="0">
                <a:cs typeface="2  Mitra" pitchFamily="2" charset="-78"/>
              </a:rPr>
              <a:t>تدوین تقویم آموزشی بهبود شیوه زندگی سالم در سالمندی در ابتدای سال(به صورت فصلی) توسط  بهورز / مراقب سلامت طبق </a:t>
            </a:r>
            <a:r>
              <a:rPr lang="fa-IR" dirty="0" smtClean="0">
                <a:cs typeface="2  Mitra" pitchFamily="2" charset="-78"/>
              </a:rPr>
              <a:t>      اکسل </a:t>
            </a:r>
            <a:r>
              <a:rPr lang="fa-IR" dirty="0">
                <a:cs typeface="2  Mitra" pitchFamily="2" charset="-78"/>
              </a:rPr>
              <a:t>آموزشی ارسال شده </a:t>
            </a:r>
            <a:r>
              <a:rPr lang="fa-IR">
                <a:cs typeface="2  Mitra" pitchFamily="2" charset="-78"/>
              </a:rPr>
              <a:t>از </a:t>
            </a:r>
            <a:r>
              <a:rPr lang="fa-IR" smtClean="0">
                <a:cs typeface="2  Mitra" pitchFamily="2" charset="-78"/>
              </a:rPr>
              <a:t>سوی </a:t>
            </a:r>
            <a:r>
              <a:rPr lang="fa-IR" dirty="0">
                <a:cs typeface="2  Mitra" pitchFamily="2" charset="-78"/>
              </a:rPr>
              <a:t>ستاد شهرستان</a:t>
            </a:r>
            <a:r>
              <a:rPr lang="fa-IR" dirty="0" smtClean="0">
                <a:cs typeface="2  Mitra" pitchFamily="2" charset="-78"/>
              </a:rPr>
              <a:t>.</a:t>
            </a:r>
            <a:r>
              <a:rPr lang="fa-IR" dirty="0">
                <a:cs typeface="2  Mitra" pitchFamily="2" charset="-78"/>
              </a:rPr>
              <a:t> </a:t>
            </a:r>
            <a:endParaRPr lang="fa-IR" dirty="0" smtClean="0">
              <a:cs typeface="2  Mitra" pitchFamily="2" charset="-78"/>
            </a:endParaRPr>
          </a:p>
          <a:p>
            <a:pPr marL="285750" indent="-285750" algn="just" rtl="1">
              <a:buFont typeface="Arial" panose="020B0604020202020204" pitchFamily="34" charset="0"/>
              <a:buChar char="•"/>
            </a:pPr>
            <a:r>
              <a:rPr lang="fa-IR" dirty="0" smtClean="0">
                <a:cs typeface="2  Mitra" pitchFamily="2" charset="-78"/>
              </a:rPr>
              <a:t>شرکت </a:t>
            </a:r>
            <a:r>
              <a:rPr lang="fa-IR" dirty="0">
                <a:cs typeface="2  Mitra" pitchFamily="2" charset="-78"/>
              </a:rPr>
              <a:t>در جلسات،کارگاه و آزمون های برگزار شده از سوی ستاد شهرستان</a:t>
            </a:r>
          </a:p>
          <a:p>
            <a:pPr marL="285750" indent="-285750" algn="just" rtl="1">
              <a:buFont typeface="Arial" panose="020B0604020202020204" pitchFamily="34" charset="0"/>
              <a:buChar char="•"/>
            </a:pPr>
            <a:r>
              <a:rPr lang="fa-IR" dirty="0">
                <a:cs typeface="2  Mitra" pitchFamily="2" charset="-78"/>
              </a:rPr>
              <a:t>برگزاری هفته سلامت سالمندان و ارسال گزارش</a:t>
            </a:r>
          </a:p>
          <a:p>
            <a:pPr algn="r" rtl="1"/>
            <a:endParaRPr lang="fa-IR" dirty="0">
              <a:cs typeface="2  Mitra" pitchFamily="2" charset="-78"/>
            </a:endParaRPr>
          </a:p>
        </p:txBody>
      </p:sp>
      <p:sp>
        <p:nvSpPr>
          <p:cNvPr id="10" name="TextBox 9"/>
          <p:cNvSpPr txBox="1"/>
          <p:nvPr/>
        </p:nvSpPr>
        <p:spPr>
          <a:xfrm>
            <a:off x="3887416" y="3870532"/>
            <a:ext cx="5256584" cy="2862322"/>
          </a:xfrm>
          <a:prstGeom prst="rect">
            <a:avLst/>
          </a:prstGeom>
          <a:noFill/>
        </p:spPr>
        <p:txBody>
          <a:bodyPr wrap="square" rtlCol="0">
            <a:spAutoFit/>
          </a:bodyPr>
          <a:lstStyle/>
          <a:p>
            <a:pPr marL="285750" indent="-285750" algn="just" rtl="1">
              <a:buFont typeface="Arial" panose="020B0604020202020204" pitchFamily="34" charset="0"/>
              <a:buChar char="•"/>
            </a:pPr>
            <a:r>
              <a:rPr lang="fa-IR" dirty="0">
                <a:cs typeface="2  Mitra" pitchFamily="2" charset="-78"/>
              </a:rPr>
              <a:t>پایش از پایگاه و خانه های بهداشت توسط ناظر سلامت و پزشک طبق چک لیست برنامه</a:t>
            </a:r>
          </a:p>
          <a:p>
            <a:pPr marL="285750" indent="-285750" algn="just" rtl="1">
              <a:buFont typeface="Arial" panose="020B0604020202020204" pitchFamily="34" charset="0"/>
              <a:buChar char="•"/>
            </a:pPr>
            <a:r>
              <a:rPr lang="fa-IR" dirty="0">
                <a:cs typeface="2  Mitra" pitchFamily="2" charset="-78"/>
              </a:rPr>
              <a:t>تدوین برنامه عملیاتی و مداخله ای</a:t>
            </a:r>
          </a:p>
          <a:p>
            <a:pPr marL="285750" indent="-285750" algn="just" rtl="1">
              <a:buFont typeface="Arial" panose="020B0604020202020204" pitchFamily="34" charset="0"/>
              <a:buChar char="•"/>
            </a:pPr>
            <a:r>
              <a:rPr lang="fa-IR" dirty="0">
                <a:cs typeface="2  Mitra" pitchFamily="2" charset="-78"/>
              </a:rPr>
              <a:t>برداشتن دستورعمل ها و مطالب آموزشی از زیر پورتال شبکه</a:t>
            </a:r>
          </a:p>
          <a:p>
            <a:pPr marL="285750" indent="-285750" algn="just" rtl="1">
              <a:buFont typeface="Arial" panose="020B0604020202020204" pitchFamily="34" charset="0"/>
              <a:buChar char="•"/>
            </a:pPr>
            <a:r>
              <a:rPr lang="fa-IR" dirty="0">
                <a:cs typeface="2  Mitra" pitchFamily="2" charset="-78"/>
              </a:rPr>
              <a:t>استخراج شاخص های برنامه به صورت فصلی </a:t>
            </a:r>
          </a:p>
          <a:p>
            <a:pPr marL="285750" indent="-285750" algn="just" rtl="1">
              <a:buFont typeface="Arial" panose="020B0604020202020204" pitchFamily="34" charset="0"/>
              <a:buChar char="•"/>
            </a:pPr>
            <a:r>
              <a:rPr lang="fa-IR" dirty="0">
                <a:cs typeface="2  Mitra" pitchFamily="2" charset="-78"/>
              </a:rPr>
              <a:t>ارسال آمار به صورت فصلی به ستاد شهرستان</a:t>
            </a:r>
          </a:p>
          <a:p>
            <a:pPr marL="285750" indent="-285750" algn="just" rtl="1">
              <a:buFont typeface="Arial" panose="020B0604020202020204" pitchFamily="34" charset="0"/>
              <a:buChar char="•"/>
            </a:pPr>
            <a:r>
              <a:rPr lang="fa-IR" dirty="0">
                <a:cs typeface="2  Mitra" pitchFamily="2" charset="-78"/>
              </a:rPr>
              <a:t>دستیابی به هدف و حدانتظار تعیین شده در برنامه سلامت سالمندان تا پایان سال </a:t>
            </a:r>
          </a:p>
          <a:p>
            <a:pPr marL="285750" indent="-285750" algn="just" rtl="1">
              <a:buFont typeface="Arial" panose="020B0604020202020204" pitchFamily="34" charset="0"/>
              <a:buChar char="•"/>
            </a:pPr>
            <a:r>
              <a:rPr lang="fa-IR" dirty="0">
                <a:cs typeface="2  Mitra" pitchFamily="2" charset="-78"/>
              </a:rPr>
              <a:t>موجود بودن تمامی نامه ها و دستورعمل های ارسالی در سیستم ارایه دهنده خدمت</a:t>
            </a:r>
          </a:p>
        </p:txBody>
      </p:sp>
    </p:spTree>
    <p:extLst>
      <p:ext uri="{BB962C8B-B14F-4D97-AF65-F5344CB8AC3E}">
        <p14:creationId xmlns:p14="http://schemas.microsoft.com/office/powerpoint/2010/main" val="43628837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sp>
        <p:nvSpPr>
          <p:cNvPr id="4" name="Content Placeholder 3"/>
          <p:cNvSpPr>
            <a:spLocks noGrp="1"/>
          </p:cNvSpPr>
          <p:nvPr>
            <p:ph idx="10"/>
          </p:nvPr>
        </p:nvSpPr>
        <p:spPr/>
        <p:txBody>
          <a:bodyPr/>
          <a:lstStyle/>
          <a:p>
            <a:endParaRPr lang="fa-IR"/>
          </a:p>
        </p:txBody>
      </p:sp>
    </p:spTree>
    <p:extLst>
      <p:ext uri="{BB962C8B-B14F-4D97-AF65-F5344CB8AC3E}">
        <p14:creationId xmlns:p14="http://schemas.microsoft.com/office/powerpoint/2010/main" val="22646055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sp>
        <p:nvSpPr>
          <p:cNvPr id="4" name="Content Placeholder 3"/>
          <p:cNvSpPr>
            <a:spLocks noGrp="1"/>
          </p:cNvSpPr>
          <p:nvPr>
            <p:ph idx="10"/>
          </p:nvPr>
        </p:nvSpPr>
        <p:spPr/>
        <p:txBody>
          <a:bodyPr/>
          <a:lstStyle/>
          <a:p>
            <a:endParaRPr lang="fa-IR"/>
          </a:p>
        </p:txBody>
      </p:sp>
    </p:spTree>
    <p:extLst>
      <p:ext uri="{BB962C8B-B14F-4D97-AF65-F5344CB8AC3E}">
        <p14:creationId xmlns:p14="http://schemas.microsoft.com/office/powerpoint/2010/main" val="2300928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sp>
        <p:nvSpPr>
          <p:cNvPr id="4" name="Content Placeholder 3"/>
          <p:cNvSpPr>
            <a:spLocks noGrp="1"/>
          </p:cNvSpPr>
          <p:nvPr>
            <p:ph idx="10"/>
          </p:nvPr>
        </p:nvSpPr>
        <p:spPr/>
        <p:txBody>
          <a:bodyPr/>
          <a:lstStyle/>
          <a:p>
            <a:endParaRPr lang="fa-IR"/>
          </a:p>
        </p:txBody>
      </p:sp>
    </p:spTree>
    <p:extLst>
      <p:ext uri="{BB962C8B-B14F-4D97-AF65-F5344CB8AC3E}">
        <p14:creationId xmlns:p14="http://schemas.microsoft.com/office/powerpoint/2010/main" val="30868522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a-IR"/>
          </a:p>
        </p:txBody>
      </p:sp>
      <p:sp>
        <p:nvSpPr>
          <p:cNvPr id="3" name="Content Placeholder 2"/>
          <p:cNvSpPr>
            <a:spLocks noGrp="1"/>
          </p:cNvSpPr>
          <p:nvPr>
            <p:ph idx="1"/>
          </p:nvPr>
        </p:nvSpPr>
        <p:spPr/>
        <p:txBody>
          <a:bodyPr/>
          <a:lstStyle/>
          <a:p>
            <a:endParaRPr lang="fa-IR"/>
          </a:p>
        </p:txBody>
      </p:sp>
      <p:sp>
        <p:nvSpPr>
          <p:cNvPr id="4" name="Content Placeholder 3"/>
          <p:cNvSpPr>
            <a:spLocks noGrp="1"/>
          </p:cNvSpPr>
          <p:nvPr>
            <p:ph idx="10"/>
          </p:nvPr>
        </p:nvSpPr>
        <p:spPr/>
        <p:txBody>
          <a:bodyPr/>
          <a:lstStyle/>
          <a:p>
            <a:endParaRPr lang="fa-IR"/>
          </a:p>
        </p:txBody>
      </p:sp>
    </p:spTree>
    <p:extLst>
      <p:ext uri="{BB962C8B-B14F-4D97-AF65-F5344CB8AC3E}">
        <p14:creationId xmlns:p14="http://schemas.microsoft.com/office/powerpoint/2010/main" val="16386501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extBox 5"/>
          <p:cNvSpPr txBox="1"/>
          <p:nvPr/>
        </p:nvSpPr>
        <p:spPr>
          <a:xfrm>
            <a:off x="179512" y="758420"/>
            <a:ext cx="4176464" cy="646331"/>
          </a:xfrm>
          <a:prstGeom prst="rect">
            <a:avLst/>
          </a:prstGeom>
          <a:noFill/>
        </p:spPr>
        <p:txBody>
          <a:bodyPr wrap="square" rtlCol="0">
            <a:spAutoFit/>
          </a:bodyPr>
          <a:lstStyle/>
          <a:p>
            <a:r>
              <a:rPr lang="fa-IR" sz="3600" b="1" dirty="0" smtClean="0">
                <a:cs typeface="2  Mitra" panose="00000400000000000000" pitchFamily="2" charset="-78"/>
              </a:rPr>
              <a:t>ممنون از حسن توجه شما</a:t>
            </a:r>
            <a:endParaRPr lang="en-US" sz="3600" b="1" dirty="0">
              <a:cs typeface="2  Mitra" panose="00000400000000000000" pitchFamily="2" charset="-78"/>
            </a:endParaRPr>
          </a:p>
        </p:txBody>
      </p:sp>
    </p:spTree>
    <p:extLst>
      <p:ext uri="{BB962C8B-B14F-4D97-AF65-F5344CB8AC3E}">
        <p14:creationId xmlns:p14="http://schemas.microsoft.com/office/powerpoint/2010/main" val="128073993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ad2fb451a1ac1ee64fb881b823285f1ed5ee2e"/>
</p:tagLst>
</file>

<file path=ppt/theme/theme1.xml><?xml version="1.0" encoding="utf-8"?>
<a:theme xmlns:a="http://schemas.openxmlformats.org/drawingml/2006/main" name="Office Theme">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a:majorFont>
        <a:latin typeface="맑은 고딕"/>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맑은 고딕"/>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1039</TotalTime>
  <Words>2645</Words>
  <Application>Microsoft Office PowerPoint</Application>
  <PresentationFormat>On-screen Show (4:3)</PresentationFormat>
  <Paragraphs>243</Paragraphs>
  <Slides>29</Slides>
  <Notes>3</Notes>
  <HiddenSlides>0</HiddenSlides>
  <MMClips>0</MMClips>
  <ScaleCrop>false</ScaleCrop>
  <HeadingPairs>
    <vt:vector size="4" baseType="variant">
      <vt:variant>
        <vt:lpstr>Theme</vt:lpstr>
      </vt:variant>
      <vt:variant>
        <vt:i4>2</vt:i4>
      </vt:variant>
      <vt:variant>
        <vt:lpstr>Slide Titles</vt:lpstr>
      </vt:variant>
      <vt:variant>
        <vt:i4>29</vt:i4>
      </vt:variant>
    </vt:vector>
  </HeadingPairs>
  <TitlesOfParts>
    <vt:vector size="31" baseType="lpstr">
      <vt:lpstr>Office Theme</vt:lpstr>
      <vt:lpstr>Custom Design</vt:lpstr>
      <vt:lpstr>PowerPoint Presentation</vt:lpstr>
      <vt:lpstr>PowerPoint Presentation</vt:lpstr>
      <vt:lpstr>معرفی برنامه سالمندان</vt:lpstr>
      <vt:lpstr>PowerPoint Presentation</vt:lpstr>
      <vt:lpstr>PowerPoint Presentation</vt:lpstr>
      <vt:lpstr>عناوین آموزشی </vt:lpstr>
      <vt:lpstr> مراقبت ادغام یافته سالمندان مطابق با بوکلت شامل :</vt:lpstr>
      <vt:lpstr>PowerPoint Presentation</vt:lpstr>
      <vt:lpstr>PowerPoint Presentation</vt:lpstr>
      <vt:lpstr>ارزیابی تغذیه سالمندان ویژه پزشک </vt:lpstr>
      <vt:lpstr>ارزیابی سقوط توسط پزشک</vt:lpstr>
      <vt:lpstr>افسردگی در سالمندان </vt:lpstr>
      <vt:lpstr>PowerPoint Presentation</vt:lpstr>
      <vt:lpstr>PowerPoint Presentation</vt:lpstr>
      <vt:lpstr>PowerPoint Presentation</vt:lpstr>
      <vt:lpstr>        منابع آموزشی برنامه سالمندان:</vt:lpstr>
      <vt:lpstr>                دستورعمل های برنامه سالمندان:</vt:lpstr>
      <vt:lpstr>PowerPoint Presentation</vt:lpstr>
      <vt:lpstr>                      نحوه استخراج جمعیت گروه هدف برنامه سالمندان:</vt:lpstr>
      <vt:lpstr>نحوه و مسیر استخراج شاخص در برنامه سالمندان:      </vt:lpstr>
      <vt:lpstr> نحوه استخراج جمعیت گروه هدف برنامه سالمندان:       </vt:lpstr>
      <vt:lpstr>        نحوه محاسبه شاخص ها :     </vt:lpstr>
      <vt:lpstr> نحوه محاسبه شاخص ها :              </vt:lpstr>
      <vt:lpstr>            انتظارات برنامه سالمندان از تیم سلامت:</vt:lpstr>
      <vt:lpstr>PowerPoint Presentation</vt:lpstr>
      <vt:lpstr>PowerPoint Presentation</vt:lpstr>
      <vt:lpstr>PowerPoint Presentation</vt:lpstr>
      <vt:lpstr>PowerPoint Presentation</vt:lpstr>
      <vt:lpstr>PowerPoint Presentation</vt:lpstr>
    </vt:vector>
  </TitlesOfParts>
  <Company>www.Ghalamo.com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www.Ghalamo.com</dc:creator>
  <dc:description>www.Ghalamo.com</dc:description>
  <cp:lastModifiedBy>NP</cp:lastModifiedBy>
  <cp:revision>92</cp:revision>
  <dcterms:created xsi:type="dcterms:W3CDTF">2014-04-01T16:35:38Z</dcterms:created>
  <dcterms:modified xsi:type="dcterms:W3CDTF">2025-04-15T04:23:14Z</dcterms:modified>
</cp:coreProperties>
</file>